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Lst>
  <p:sldSz cy="5143500" cx="9144000"/>
  <p:notesSz cx="6858000" cy="9144000"/>
  <p:embeddedFontLst>
    <p:embeddedFont>
      <p:font typeface="Raleway"/>
      <p:regular r:id="rId105"/>
      <p:bold r:id="rId106"/>
      <p:italic r:id="rId107"/>
      <p:boldItalic r:id="rId108"/>
    </p:embeddedFont>
    <p:embeddedFont>
      <p:font typeface="Nunito"/>
      <p:regular r:id="rId109"/>
      <p:bold r:id="rId110"/>
      <p:italic r:id="rId111"/>
      <p:boldItalic r:id="rId112"/>
    </p:embeddedFont>
    <p:embeddedFont>
      <p:font typeface="Lato"/>
      <p:regular r:id="rId113"/>
      <p:bold r:id="rId114"/>
      <p:italic r:id="rId115"/>
      <p:boldItalic r:id="rId116"/>
    </p:embeddedFont>
    <p:embeddedFont>
      <p:font typeface="Roboto Mono"/>
      <p:regular r:id="rId117"/>
      <p:bold r:id="rId118"/>
      <p:italic r:id="rId119"/>
      <p:boldItalic r:id="rId1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aleway-italic.fntdata"/><Relationship Id="rId106" Type="http://schemas.openxmlformats.org/officeDocument/2006/relationships/font" Target="fonts/Raleway-bold.fntdata"/><Relationship Id="rId105" Type="http://schemas.openxmlformats.org/officeDocument/2006/relationships/font" Target="fonts/Raleway-regular.fntdata"/><Relationship Id="rId104" Type="http://schemas.openxmlformats.org/officeDocument/2006/relationships/slide" Target="slides/slide99.xml"/><Relationship Id="rId109" Type="http://schemas.openxmlformats.org/officeDocument/2006/relationships/font" Target="fonts/Nunito-regular.fntdata"/><Relationship Id="rId108" Type="http://schemas.openxmlformats.org/officeDocument/2006/relationships/font" Target="fonts/Raleway-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120" Type="http://schemas.openxmlformats.org/officeDocument/2006/relationships/font" Target="fonts/RobotoMono-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obotoMono-bold.fntdata"/><Relationship Id="rId117" Type="http://schemas.openxmlformats.org/officeDocument/2006/relationships/font" Target="fonts/RobotoMono-regular.fntdata"/><Relationship Id="rId116" Type="http://schemas.openxmlformats.org/officeDocument/2006/relationships/font" Target="fonts/Lato-boldItalic.fntdata"/><Relationship Id="rId115" Type="http://schemas.openxmlformats.org/officeDocument/2006/relationships/font" Target="fonts/Lato-italic.fntdata"/><Relationship Id="rId119" Type="http://schemas.openxmlformats.org/officeDocument/2006/relationships/font" Target="fonts/RobotoMono-italic.fntdata"/><Relationship Id="rId15" Type="http://schemas.openxmlformats.org/officeDocument/2006/relationships/slide" Target="slides/slide10.xml"/><Relationship Id="rId110" Type="http://schemas.openxmlformats.org/officeDocument/2006/relationships/font" Target="fonts/Nunit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Lato-bold.fntdata"/><Relationship Id="rId18" Type="http://schemas.openxmlformats.org/officeDocument/2006/relationships/slide" Target="slides/slide13.xml"/><Relationship Id="rId113" Type="http://schemas.openxmlformats.org/officeDocument/2006/relationships/font" Target="fonts/Lato-regular.fntdata"/><Relationship Id="rId112" Type="http://schemas.openxmlformats.org/officeDocument/2006/relationships/font" Target="fonts/Nunito-boldItalic.fntdata"/><Relationship Id="rId111" Type="http://schemas.openxmlformats.org/officeDocument/2006/relationships/font" Target="fonts/Nuni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650ed3253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650ed3253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650ed3253f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650ed3253f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50ed3253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650ed3253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50ed3253f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650ed3253f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50ed3253f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50ed3253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650ed3253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650ed3253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650ed3253f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650ed3253f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650ed3253f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650ed3253f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650ed3253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650ed3253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650ed3253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650ed3253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50ed3253f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650ed3253f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650ed3253f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650ed3253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650ed3253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650ed3253f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650ed3253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650ed3253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650ed3253f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650ed3253f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650ed3253f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650ed3253f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650ed3253f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650ed3253f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50ed3253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650ed3253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650ed3253f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650ed3253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650ed3253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650ed3253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650ed3253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650ed3253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50ed3253f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50ed3253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50ed3253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50ed3253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650ed3253f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650ed3253f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56eef5e04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56eef5e04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656eef5e04_0_1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656eef5e04_0_1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656eef5e04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656eef5e04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56eef5e04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56eef5e0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656eef5e04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656eef5e04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656eef5e04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656eef5e04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656eef5e04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656eef5e04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656eef5e04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656eef5e04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50ed3253f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650ed3253f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b16a76b92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b16a76b92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16a76b92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16a76b92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16a76b92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16a76b92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16a76b92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16a76b92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65d79fa5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65d79fa5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65d79fa5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65d79fa5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5d79fa5f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5d79fa5f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5d79fa5f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5d79fa5f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b16a76b92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2b16a76b92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b16a76b92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b16a76b92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50ed3253f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50ed3253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b16a76b927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b16a76b927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b16a76b92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b16a76b92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b16a76b92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b16a76b92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b16a76b927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b16a76b927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b16a76b927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b16a76b927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b16a76b927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b16a76b927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b16a76b927_0_1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b16a76b927_0_1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b16a76b927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b16a76b927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b16a76b92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b16a76b92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b16a76b927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b16a76b927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50ed3253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50ed3253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16a76b927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16a76b927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b16a76b927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b16a76b927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b16a76b927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2b16a76b927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b16a76b927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b16a76b927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16a76b927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16a76b927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b16a76b92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b16a76b92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b16a76b927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b16a76b927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b16a76b927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b16a76b927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b16a76b927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b16a76b927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b16a76b927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b16a76b927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50ed3253f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50ed3253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b16a76b927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b16a76b927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b16a76b927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b16a76b927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b16a76b927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b16a76b927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b16a76b927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b16a76b927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b16a76b927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2b16a76b927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2b16a76b927_0_9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2b16a76b927_0_9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b16a76b927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b16a76b927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b16a76b927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b16a76b927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b16a76b927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b16a76b927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b16a76b927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b16a76b927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650ed3253f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650ed3253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b16a76b927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b16a76b927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b16a76b927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b16a76b927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b16a76b927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b16a76b927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16a76b927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b16a76b927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b16a76b927_0_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b16a76b927_0_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66ae5129f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66ae5129f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b5de1941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b5de1941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66ae5129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266ae5129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66ae5129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66ae5129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6ae5129f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6ae5129f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650ed3253f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650ed3253f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66ae5129f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66ae5129f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66ae5129f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266ae5129f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66ae5129f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266ae5129f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66ae5129f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66ae5129f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66ae5129f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66ae5129f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66ae5129f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66ae5129f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66ae5129f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66ae5129f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66ae5129f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66ae5129f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66ae5129f8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66ae5129f8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6ae5129f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6ae5129f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82" name="Shape 82"/>
        <p:cNvGrpSpPr/>
        <p:nvPr/>
      </p:nvGrpSpPr>
      <p:grpSpPr>
        <a:xfrm>
          <a:off x="0" y="0"/>
          <a:ext cx="0" cy="0"/>
          <a:chOff x="0" y="0"/>
          <a:chExt cx="0" cy="0"/>
        </a:xfrm>
      </p:grpSpPr>
      <p:sp>
        <p:nvSpPr>
          <p:cNvPr id="83" name="Google Shape;83;p13"/>
          <p:cNvSpPr txBox="1"/>
          <p:nvPr>
            <p:ph type="title"/>
          </p:nvPr>
        </p:nvSpPr>
        <p:spPr>
          <a:xfrm>
            <a:off x="619125" y="371274"/>
            <a:ext cx="7905900" cy="4305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b="1" i="0" sz="2700" u="sng">
                <a:solidFill>
                  <a:srgbClr val="C00000"/>
                </a:solidFill>
                <a:latin typeface="Calibri"/>
                <a:ea typeface="Calibri"/>
                <a:cs typeface="Calibri"/>
                <a:sym typeface="Calibri"/>
              </a:defRPr>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84" name="Google Shape;84;p13"/>
          <p:cNvSpPr txBox="1"/>
          <p:nvPr>
            <p:ph idx="1" type="body"/>
          </p:nvPr>
        </p:nvSpPr>
        <p:spPr>
          <a:xfrm>
            <a:off x="723410" y="913675"/>
            <a:ext cx="6823800" cy="1489800"/>
          </a:xfrm>
          <a:prstGeom prst="rect">
            <a:avLst/>
          </a:prstGeom>
          <a:noFill/>
          <a:ln>
            <a:noFill/>
          </a:ln>
        </p:spPr>
        <p:txBody>
          <a:bodyPr anchorCtr="0" anchor="t" bIns="0" lIns="0" spcFirstLastPara="1" rIns="0" wrap="square" tIns="0">
            <a:spAutoFit/>
          </a:bodyPr>
          <a:lstStyle>
            <a:lvl1pPr indent="-228600" lvl="0" marL="457200" rtl="0" algn="l">
              <a:spcBef>
                <a:spcPts val="0"/>
              </a:spcBef>
              <a:spcAft>
                <a:spcPts val="0"/>
              </a:spcAft>
              <a:buSzPts val="1100"/>
              <a:buNone/>
              <a:defRPr b="1" i="0" sz="2100">
                <a:solidFill>
                  <a:srgbClr val="002060"/>
                </a:solidFill>
                <a:latin typeface="Calibri"/>
                <a:ea typeface="Calibri"/>
                <a:cs typeface="Calibri"/>
                <a:sym typeface="Calibri"/>
              </a:defRPr>
            </a:lvl1pPr>
            <a:lvl2pPr indent="-228600" lvl="1" marL="914400" rtl="0" algn="l">
              <a:spcBef>
                <a:spcPts val="1200"/>
              </a:spcBef>
              <a:spcAft>
                <a:spcPts val="0"/>
              </a:spcAft>
              <a:buSzPts val="1100"/>
              <a:buNone/>
              <a:defRPr sz="1100"/>
            </a:lvl2pPr>
            <a:lvl3pPr indent="-228600" lvl="2" marL="1371600" rtl="0" algn="l">
              <a:spcBef>
                <a:spcPts val="1200"/>
              </a:spcBef>
              <a:spcAft>
                <a:spcPts val="0"/>
              </a:spcAft>
              <a:buSzPts val="1100"/>
              <a:buNone/>
              <a:defRPr sz="1100"/>
            </a:lvl3pPr>
            <a:lvl4pPr indent="-228600" lvl="3" marL="1828800" rtl="0" algn="l">
              <a:spcBef>
                <a:spcPts val="1200"/>
              </a:spcBef>
              <a:spcAft>
                <a:spcPts val="0"/>
              </a:spcAft>
              <a:buSzPts val="1100"/>
              <a:buNone/>
              <a:defRPr sz="1100"/>
            </a:lvl4pPr>
            <a:lvl5pPr indent="-228600" lvl="4" marL="2286000" rtl="0" algn="l">
              <a:spcBef>
                <a:spcPts val="1200"/>
              </a:spcBef>
              <a:spcAft>
                <a:spcPts val="0"/>
              </a:spcAft>
              <a:buSzPts val="1100"/>
              <a:buNone/>
              <a:defRPr sz="1100"/>
            </a:lvl5pPr>
            <a:lvl6pPr indent="-228600" lvl="5" marL="2743200" rtl="0" algn="l">
              <a:spcBef>
                <a:spcPts val="1200"/>
              </a:spcBef>
              <a:spcAft>
                <a:spcPts val="0"/>
              </a:spcAft>
              <a:buSzPts val="1100"/>
              <a:buNone/>
              <a:defRPr sz="1100"/>
            </a:lvl6pPr>
            <a:lvl7pPr indent="-228600" lvl="6" marL="3200400" rtl="0" algn="l">
              <a:spcBef>
                <a:spcPts val="1200"/>
              </a:spcBef>
              <a:spcAft>
                <a:spcPts val="0"/>
              </a:spcAft>
              <a:buSzPts val="1100"/>
              <a:buNone/>
              <a:defRPr sz="1100"/>
            </a:lvl7pPr>
            <a:lvl8pPr indent="-228600" lvl="7" marL="3657600" rtl="0" algn="l">
              <a:spcBef>
                <a:spcPts val="1200"/>
              </a:spcBef>
              <a:spcAft>
                <a:spcPts val="0"/>
              </a:spcAft>
              <a:buSzPts val="1100"/>
              <a:buNone/>
              <a:defRPr sz="1100"/>
            </a:lvl8pPr>
            <a:lvl9pPr indent="-228600" lvl="8" marL="4114800" rtl="0" algn="l">
              <a:spcBef>
                <a:spcPts val="1200"/>
              </a:spcBef>
              <a:spcAft>
                <a:spcPts val="1200"/>
              </a:spcAft>
              <a:buSzPts val="1100"/>
              <a:buNone/>
              <a:defRPr sz="1100"/>
            </a:lvl9pPr>
          </a:lstStyle>
          <a:p/>
        </p:txBody>
      </p:sp>
      <p:sp>
        <p:nvSpPr>
          <p:cNvPr id="85" name="Google Shape;85;p13"/>
          <p:cNvSpPr txBox="1"/>
          <p:nvPr>
            <p:ph idx="11" type="ftr"/>
          </p:nvPr>
        </p:nvSpPr>
        <p:spPr>
          <a:xfrm>
            <a:off x="3108960" y="4783455"/>
            <a:ext cx="2926200" cy="2571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6" name="Google Shape;86;p13"/>
          <p:cNvSpPr txBox="1"/>
          <p:nvPr>
            <p:ph idx="10" type="dt"/>
          </p:nvPr>
        </p:nvSpPr>
        <p:spPr>
          <a:xfrm>
            <a:off x="457200" y="4783455"/>
            <a:ext cx="2103000" cy="257100"/>
          </a:xfrm>
          <a:prstGeom prst="rect">
            <a:avLst/>
          </a:prstGeom>
          <a:noFill/>
          <a:ln>
            <a:noFill/>
          </a:ln>
        </p:spPr>
        <p:txBody>
          <a:bodyPr anchorCtr="0" anchor="t" bIns="0" lIns="0" spcFirstLastPara="1" rIns="0" wrap="square" tIns="0">
            <a:spAutoFit/>
          </a:bodyPr>
          <a:lstStyle>
            <a:lvl1pPr lvl="0" rtl="0" algn="l">
              <a:spcBef>
                <a:spcPts val="0"/>
              </a:spcBef>
              <a:spcAft>
                <a:spcPts val="0"/>
              </a:spcAft>
              <a:buSzPts val="1100"/>
              <a:buNone/>
              <a:defRPr sz="1100">
                <a:solidFill>
                  <a:srgbClr val="888888"/>
                </a:solidFill>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7" name="Google Shape;87;p13"/>
          <p:cNvSpPr txBox="1"/>
          <p:nvPr>
            <p:ph idx="12" type="sldNum"/>
          </p:nvPr>
        </p:nvSpPr>
        <p:spPr>
          <a:xfrm>
            <a:off x="8306618" y="4850796"/>
            <a:ext cx="173400" cy="138600"/>
          </a:xfrm>
          <a:prstGeom prst="rect">
            <a:avLst/>
          </a:prstGeom>
          <a:noFill/>
          <a:ln>
            <a:noFill/>
          </a:ln>
        </p:spPr>
        <p:txBody>
          <a:bodyPr anchorCtr="0" anchor="t" bIns="0" lIns="0" spcFirstLastPara="1" rIns="0" wrap="square" tIns="0">
            <a:spAutoFit/>
          </a:bodyPr>
          <a:lstStyle>
            <a:lvl1pPr indent="0" lvl="0" marL="25400" marR="0" rtl="0" algn="l">
              <a:lnSpc>
                <a:spcPct val="100000"/>
              </a:lnSpc>
              <a:spcBef>
                <a:spcPts val="0"/>
              </a:spcBef>
              <a:buNone/>
              <a:defRPr b="0" i="0" sz="900">
                <a:solidFill>
                  <a:srgbClr val="888888"/>
                </a:solidFill>
                <a:latin typeface="Calibri"/>
                <a:ea typeface="Calibri"/>
                <a:cs typeface="Calibri"/>
                <a:sym typeface="Calibri"/>
              </a:defRPr>
            </a:lvl1pPr>
            <a:lvl2pPr indent="0" lvl="1" marL="25400" marR="0" rtl="0" algn="l">
              <a:lnSpc>
                <a:spcPct val="100000"/>
              </a:lnSpc>
              <a:spcBef>
                <a:spcPts val="0"/>
              </a:spcBef>
              <a:buNone/>
              <a:defRPr b="0" i="0" sz="900">
                <a:solidFill>
                  <a:srgbClr val="888888"/>
                </a:solidFill>
                <a:latin typeface="Calibri"/>
                <a:ea typeface="Calibri"/>
                <a:cs typeface="Calibri"/>
                <a:sym typeface="Calibri"/>
              </a:defRPr>
            </a:lvl2pPr>
            <a:lvl3pPr indent="0" lvl="2" marL="25400" marR="0" rtl="0" algn="l">
              <a:lnSpc>
                <a:spcPct val="100000"/>
              </a:lnSpc>
              <a:spcBef>
                <a:spcPts val="0"/>
              </a:spcBef>
              <a:buNone/>
              <a:defRPr b="0" i="0" sz="900">
                <a:solidFill>
                  <a:srgbClr val="888888"/>
                </a:solidFill>
                <a:latin typeface="Calibri"/>
                <a:ea typeface="Calibri"/>
                <a:cs typeface="Calibri"/>
                <a:sym typeface="Calibri"/>
              </a:defRPr>
            </a:lvl3pPr>
            <a:lvl4pPr indent="0" lvl="3" marL="25400" marR="0" rtl="0" algn="l">
              <a:lnSpc>
                <a:spcPct val="100000"/>
              </a:lnSpc>
              <a:spcBef>
                <a:spcPts val="0"/>
              </a:spcBef>
              <a:buNone/>
              <a:defRPr b="0" i="0" sz="900">
                <a:solidFill>
                  <a:srgbClr val="888888"/>
                </a:solidFill>
                <a:latin typeface="Calibri"/>
                <a:ea typeface="Calibri"/>
                <a:cs typeface="Calibri"/>
                <a:sym typeface="Calibri"/>
              </a:defRPr>
            </a:lvl4pPr>
            <a:lvl5pPr indent="0" lvl="4" marL="25400" marR="0" rtl="0" algn="l">
              <a:lnSpc>
                <a:spcPct val="100000"/>
              </a:lnSpc>
              <a:spcBef>
                <a:spcPts val="0"/>
              </a:spcBef>
              <a:buNone/>
              <a:defRPr b="0" i="0" sz="900">
                <a:solidFill>
                  <a:srgbClr val="888888"/>
                </a:solidFill>
                <a:latin typeface="Calibri"/>
                <a:ea typeface="Calibri"/>
                <a:cs typeface="Calibri"/>
                <a:sym typeface="Calibri"/>
              </a:defRPr>
            </a:lvl5pPr>
            <a:lvl6pPr indent="0" lvl="5" marL="25400" marR="0" rtl="0" algn="l">
              <a:lnSpc>
                <a:spcPct val="100000"/>
              </a:lnSpc>
              <a:spcBef>
                <a:spcPts val="0"/>
              </a:spcBef>
              <a:buNone/>
              <a:defRPr b="0" i="0" sz="900">
                <a:solidFill>
                  <a:srgbClr val="888888"/>
                </a:solidFill>
                <a:latin typeface="Calibri"/>
                <a:ea typeface="Calibri"/>
                <a:cs typeface="Calibri"/>
                <a:sym typeface="Calibri"/>
              </a:defRPr>
            </a:lvl6pPr>
            <a:lvl7pPr indent="0" lvl="6" marL="25400" marR="0" rtl="0" algn="l">
              <a:lnSpc>
                <a:spcPct val="100000"/>
              </a:lnSpc>
              <a:spcBef>
                <a:spcPts val="0"/>
              </a:spcBef>
              <a:buNone/>
              <a:defRPr b="0" i="0" sz="900">
                <a:solidFill>
                  <a:srgbClr val="888888"/>
                </a:solidFill>
                <a:latin typeface="Calibri"/>
                <a:ea typeface="Calibri"/>
                <a:cs typeface="Calibri"/>
                <a:sym typeface="Calibri"/>
              </a:defRPr>
            </a:lvl7pPr>
            <a:lvl8pPr indent="0" lvl="7" marL="25400" marR="0" rtl="0" algn="l">
              <a:lnSpc>
                <a:spcPct val="100000"/>
              </a:lnSpc>
              <a:spcBef>
                <a:spcPts val="0"/>
              </a:spcBef>
              <a:buNone/>
              <a:defRPr b="0" i="0" sz="900">
                <a:solidFill>
                  <a:srgbClr val="888888"/>
                </a:solidFill>
                <a:latin typeface="Calibri"/>
                <a:ea typeface="Calibri"/>
                <a:cs typeface="Calibri"/>
                <a:sym typeface="Calibri"/>
              </a:defRPr>
            </a:lvl8pPr>
            <a:lvl9pPr indent="0" lvl="8" marL="25400" marR="0" rtl="0" algn="l">
              <a:lnSpc>
                <a:spcPct val="100000"/>
              </a:lnSpc>
              <a:spcBef>
                <a:spcPts val="0"/>
              </a:spcBef>
              <a:buNone/>
              <a:defRPr b="0" i="0" sz="900">
                <a:solidFill>
                  <a:srgbClr val="888888"/>
                </a:solidFill>
                <a:latin typeface="Calibri"/>
                <a:ea typeface="Calibri"/>
                <a:cs typeface="Calibri"/>
                <a:sym typeface="Calibri"/>
              </a:defRPr>
            </a:lvl9pPr>
          </a:lstStyle>
          <a:p>
            <a:pPr indent="0" lvl="0" marL="25400" rtl="0" algn="l">
              <a:spcBef>
                <a:spcPts val="0"/>
              </a:spcBef>
              <a:spcAft>
                <a:spcPts val="0"/>
              </a:spcAft>
              <a:buNone/>
            </a:pPr>
            <a:fld id="{00000000-1234-1234-1234-123412341234}" type="slidenum">
              <a:rPr lang="en-GB"/>
              <a:t>‹#›</a:t>
            </a:fld>
            <a:endParaRPr sz="1100">
              <a:solidFill>
                <a:schemeClr val="accent1"/>
              </a:solidFill>
              <a:latin typeface="Lato"/>
              <a:ea typeface="Lato"/>
              <a:cs typeface="Lato"/>
              <a:sym typeface="La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www.geeksforgeeks.org/relational-model-in-dbms/" TargetMode="External"/><Relationship Id="rId4" Type="http://schemas.openxmlformats.org/officeDocument/2006/relationships/hyperlink" Target="https://www.geeksforgeeks.org/introduction-of-relational-algebra-in-dbms/" TargetMode="External"/><Relationship Id="rId5" Type="http://schemas.openxmlformats.org/officeDocument/2006/relationships/hyperlink" Target="https://www.geeksforgeeks.org/tuple-relational-calculus-trc-in-dbms/" TargetMode="External"/><Relationship Id="rId6" Type="http://schemas.openxmlformats.org/officeDocument/2006/relationships/hyperlink" Target="https://www.geeksforgeeks.org/structured-query-languag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9.png"/><Relationship Id="rId4"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4.png"/><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2.png"/><Relationship Id="rId4" Type="http://schemas.openxmlformats.org/officeDocument/2006/relationships/image" Target="../media/image1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8.png"/><Relationship Id="rId4" Type="http://schemas.openxmlformats.org/officeDocument/2006/relationships/image" Target="../media/image1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3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32.png"/><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41.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Mangement System (DBMS)	</a:t>
            </a:r>
            <a:endParaRPr/>
          </a:p>
        </p:txBody>
      </p:sp>
      <p:sp>
        <p:nvSpPr>
          <p:cNvPr id="93" name="Google Shape;93;p14"/>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t>Saurabh Puri</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562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40"/>
              <a:t>Advantages of DBMS</a:t>
            </a:r>
            <a:endParaRPr sz="2840"/>
          </a:p>
          <a:p>
            <a:pPr indent="0" lvl="0" marL="0" rtl="0" algn="l">
              <a:spcBef>
                <a:spcPts val="0"/>
              </a:spcBef>
              <a:spcAft>
                <a:spcPts val="0"/>
              </a:spcAft>
              <a:buSzPts val="990"/>
              <a:buNone/>
            </a:pPr>
            <a:r>
              <a:t/>
            </a:r>
            <a:endParaRPr sz="2840"/>
          </a:p>
        </p:txBody>
      </p:sp>
      <p:sp>
        <p:nvSpPr>
          <p:cNvPr id="151" name="Google Shape;151;p23"/>
          <p:cNvSpPr txBox="1"/>
          <p:nvPr>
            <p:ph idx="1" type="body"/>
          </p:nvPr>
        </p:nvSpPr>
        <p:spPr>
          <a:xfrm>
            <a:off x="729450" y="1441200"/>
            <a:ext cx="7860900" cy="3481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GB" sz="1700"/>
              <a:t>Controlling data redundancy.</a:t>
            </a:r>
            <a:endParaRPr sz="1700"/>
          </a:p>
          <a:p>
            <a:pPr indent="-336550" lvl="0" marL="457200" rtl="0" algn="l">
              <a:spcBef>
                <a:spcPts val="0"/>
              </a:spcBef>
              <a:spcAft>
                <a:spcPts val="0"/>
              </a:spcAft>
              <a:buSzPts val="1700"/>
              <a:buChar char="●"/>
            </a:pPr>
            <a:r>
              <a:rPr lang="en-GB" sz="1700"/>
              <a:t>Elimination of inconsistency.</a:t>
            </a:r>
            <a:endParaRPr sz="1700"/>
          </a:p>
          <a:p>
            <a:pPr indent="-336550" lvl="0" marL="457200" rtl="0" algn="l">
              <a:spcBef>
                <a:spcPts val="0"/>
              </a:spcBef>
              <a:spcAft>
                <a:spcPts val="0"/>
              </a:spcAft>
              <a:buSzPts val="1700"/>
              <a:buChar char="●"/>
            </a:pPr>
            <a:r>
              <a:rPr lang="en-GB" sz="1700"/>
              <a:t>Betters service to the user.</a:t>
            </a:r>
            <a:endParaRPr sz="1700"/>
          </a:p>
          <a:p>
            <a:pPr indent="-336550" lvl="0" marL="457200" rtl="0" algn="l">
              <a:spcBef>
                <a:spcPts val="0"/>
              </a:spcBef>
              <a:spcAft>
                <a:spcPts val="0"/>
              </a:spcAft>
              <a:buSzPts val="1700"/>
              <a:buChar char="●"/>
            </a:pPr>
            <a:r>
              <a:rPr lang="en-GB" sz="1700"/>
              <a:t>Flexibility of the system is improved.</a:t>
            </a:r>
            <a:endParaRPr sz="1700"/>
          </a:p>
          <a:p>
            <a:pPr indent="-336550" lvl="0" marL="457200" rtl="0" algn="l">
              <a:spcBef>
                <a:spcPts val="0"/>
              </a:spcBef>
              <a:spcAft>
                <a:spcPts val="0"/>
              </a:spcAft>
              <a:buSzPts val="1700"/>
              <a:buChar char="●"/>
            </a:pPr>
            <a:r>
              <a:rPr lang="en-GB" sz="1700"/>
              <a:t>Integrity can be improve.</a:t>
            </a:r>
            <a:endParaRPr sz="1700"/>
          </a:p>
          <a:p>
            <a:pPr indent="-336550" lvl="0" marL="457200" rtl="0" algn="l">
              <a:spcBef>
                <a:spcPts val="0"/>
              </a:spcBef>
              <a:spcAft>
                <a:spcPts val="0"/>
              </a:spcAft>
              <a:buSzPts val="1700"/>
              <a:buChar char="●"/>
            </a:pPr>
            <a:r>
              <a:rPr lang="en-GB" sz="1700"/>
              <a:t>Standards can be enforced .</a:t>
            </a:r>
            <a:endParaRPr sz="1700"/>
          </a:p>
          <a:p>
            <a:pPr indent="-336550" lvl="0" marL="457200" rtl="0" algn="l">
              <a:spcBef>
                <a:spcPts val="0"/>
              </a:spcBef>
              <a:spcAft>
                <a:spcPts val="0"/>
              </a:spcAft>
              <a:buSzPts val="1700"/>
              <a:buChar char="●"/>
            </a:pPr>
            <a:r>
              <a:rPr lang="en-GB" sz="1700"/>
              <a:t>Security can be improved.</a:t>
            </a:r>
            <a:endParaRPr sz="1700"/>
          </a:p>
          <a:p>
            <a:pPr indent="-336550" lvl="0" marL="457200" rtl="0" algn="l">
              <a:spcBef>
                <a:spcPts val="0"/>
              </a:spcBef>
              <a:spcAft>
                <a:spcPts val="0"/>
              </a:spcAft>
              <a:buSzPts val="1700"/>
              <a:buChar char="●"/>
            </a:pPr>
            <a:r>
              <a:rPr lang="en-GB" sz="1700"/>
              <a:t>Provides backup and recovery</a:t>
            </a: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729450" y="544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Disadvantage of DBMS</a:t>
            </a:r>
            <a:endParaRPr sz="3040"/>
          </a:p>
        </p:txBody>
      </p:sp>
      <p:sp>
        <p:nvSpPr>
          <p:cNvPr id="157" name="Google Shape;157;p24"/>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GB" sz="1600"/>
              <a:t>Database system are complex, difficult, and time consuming to design.</a:t>
            </a:r>
            <a:endParaRPr sz="1600"/>
          </a:p>
          <a:p>
            <a:pPr indent="-330200" lvl="0" marL="457200" rtl="0" algn="l">
              <a:spcBef>
                <a:spcPts val="0"/>
              </a:spcBef>
              <a:spcAft>
                <a:spcPts val="0"/>
              </a:spcAft>
              <a:buSzPts val="1600"/>
              <a:buChar char="●"/>
            </a:pPr>
            <a:r>
              <a:rPr lang="en-GB" sz="1600"/>
              <a:t>Extensive conversion costs in moving from a file system to a database system.</a:t>
            </a:r>
            <a:endParaRPr sz="1600"/>
          </a:p>
          <a:p>
            <a:pPr indent="-330200" lvl="0" marL="457200" rtl="0" algn="l">
              <a:spcBef>
                <a:spcPts val="0"/>
              </a:spcBef>
              <a:spcAft>
                <a:spcPts val="0"/>
              </a:spcAft>
              <a:buSzPts val="1600"/>
              <a:buChar char="●"/>
            </a:pPr>
            <a:r>
              <a:rPr lang="en-GB" sz="1600"/>
              <a:t>Initial training required for all programmers and users.</a:t>
            </a:r>
            <a:endParaRPr sz="1600"/>
          </a:p>
        </p:txBody>
      </p:sp>
      <p:pic>
        <p:nvPicPr>
          <p:cNvPr id="158" name="Google Shape;158;p24"/>
          <p:cNvPicPr preferRelativeResize="0"/>
          <p:nvPr/>
        </p:nvPicPr>
        <p:blipFill>
          <a:blip r:embed="rId3">
            <a:alphaModFix/>
          </a:blip>
          <a:stretch>
            <a:fillRect/>
          </a:stretch>
        </p:blipFill>
        <p:spPr>
          <a:xfrm>
            <a:off x="1798200" y="2571750"/>
            <a:ext cx="5743475" cy="2458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667150" y="60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APPLICATION DEVELOPMENT WITHOUT DATABASE:</a:t>
            </a:r>
            <a:endParaRPr/>
          </a:p>
        </p:txBody>
      </p:sp>
      <p:sp>
        <p:nvSpPr>
          <p:cNvPr id="164" name="Google Shape;164;p25"/>
          <p:cNvSpPr txBox="1"/>
          <p:nvPr>
            <p:ph idx="1" type="body"/>
          </p:nvPr>
        </p:nvSpPr>
        <p:spPr>
          <a:xfrm>
            <a:off x="727650" y="1322225"/>
            <a:ext cx="7951800" cy="3164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rPr lang="en-GB" sz="1512"/>
              <a:t>Application development would be complicated and would cause the serious problems during the data access, without a good database system.Programs need to store data and retrieve those stored data later in future when required. Using the traditional file processing system to store the data can cause various problems, some of problems described below :</a:t>
            </a:r>
            <a:endParaRPr sz="1512"/>
          </a:p>
          <a:p>
            <a:pPr indent="-324643" lvl="0" marL="457200" rtl="0" algn="l">
              <a:lnSpc>
                <a:spcPct val="95000"/>
              </a:lnSpc>
              <a:spcBef>
                <a:spcPts val="1200"/>
              </a:spcBef>
              <a:spcAft>
                <a:spcPts val="0"/>
              </a:spcAft>
              <a:buSzPts val="1513"/>
              <a:buChar char="●"/>
            </a:pPr>
            <a:r>
              <a:rPr lang="en-GB" sz="1512"/>
              <a:t>Data redundancy</a:t>
            </a:r>
            <a:endParaRPr sz="1512"/>
          </a:p>
          <a:p>
            <a:pPr indent="-324643" lvl="0" marL="457200" rtl="0" algn="l">
              <a:lnSpc>
                <a:spcPct val="95000"/>
              </a:lnSpc>
              <a:spcBef>
                <a:spcPts val="0"/>
              </a:spcBef>
              <a:spcAft>
                <a:spcPts val="0"/>
              </a:spcAft>
              <a:buSzPts val="1513"/>
              <a:buChar char="●"/>
            </a:pPr>
            <a:r>
              <a:rPr lang="en-GB" sz="1512"/>
              <a:t>Program/data dependency</a:t>
            </a:r>
            <a:endParaRPr sz="1512"/>
          </a:p>
          <a:p>
            <a:pPr indent="-324643" lvl="0" marL="457200" rtl="0" algn="l">
              <a:lnSpc>
                <a:spcPct val="95000"/>
              </a:lnSpc>
              <a:spcBef>
                <a:spcPts val="0"/>
              </a:spcBef>
              <a:spcAft>
                <a:spcPts val="0"/>
              </a:spcAft>
              <a:buSzPts val="1513"/>
              <a:buChar char="●"/>
            </a:pPr>
            <a:r>
              <a:rPr lang="en-GB" sz="1512"/>
              <a:t>Lack of flexibility</a:t>
            </a:r>
            <a:endParaRPr sz="1512"/>
          </a:p>
          <a:p>
            <a:pPr indent="-324643" lvl="0" marL="457200" rtl="0" algn="l">
              <a:lnSpc>
                <a:spcPct val="95000"/>
              </a:lnSpc>
              <a:spcBef>
                <a:spcPts val="0"/>
              </a:spcBef>
              <a:spcAft>
                <a:spcPts val="0"/>
              </a:spcAft>
              <a:buSzPts val="1513"/>
              <a:buChar char="●"/>
            </a:pPr>
            <a:r>
              <a:rPr lang="en-GB" sz="1512"/>
              <a:t>Poor programmer productivity</a:t>
            </a:r>
            <a:endParaRPr sz="1512"/>
          </a:p>
          <a:p>
            <a:pPr indent="-324643" lvl="0" marL="457200" rtl="0" algn="l">
              <a:lnSpc>
                <a:spcPct val="95000"/>
              </a:lnSpc>
              <a:spcBef>
                <a:spcPts val="0"/>
              </a:spcBef>
              <a:spcAft>
                <a:spcPts val="0"/>
              </a:spcAft>
              <a:buSzPts val="1513"/>
              <a:buChar char="●"/>
            </a:pPr>
            <a:r>
              <a:rPr lang="en-GB" sz="1512"/>
              <a:t>Excessive program maintenance</a:t>
            </a:r>
            <a:endParaRPr sz="151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ph type="title"/>
          </p:nvPr>
        </p:nvSpPr>
        <p:spPr>
          <a:xfrm>
            <a:off x="311700" y="1686750"/>
            <a:ext cx="8520600" cy="1391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Centralised and Client/Server Architecture</a:t>
            </a:r>
            <a:endParaRPr/>
          </a:p>
          <a:p>
            <a:pPr indent="0" lvl="0" marL="0" rtl="0" algn="ctr">
              <a:spcBef>
                <a:spcPts val="0"/>
              </a:spcBef>
              <a:spcAft>
                <a:spcPts val="0"/>
              </a:spcAft>
              <a:buNone/>
            </a:pPr>
            <a:r>
              <a:rPr lang="en-GB"/>
              <a:t>For DBMS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ph type="title"/>
          </p:nvPr>
        </p:nvSpPr>
        <p:spPr>
          <a:xfrm>
            <a:off x="727650" y="615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Centralised Architecture</a:t>
            </a:r>
            <a:endParaRPr/>
          </a:p>
        </p:txBody>
      </p:sp>
      <p:sp>
        <p:nvSpPr>
          <p:cNvPr id="175" name="Google Shape;175;p27"/>
          <p:cNvSpPr txBox="1"/>
          <p:nvPr>
            <p:ph idx="1" type="body"/>
          </p:nvPr>
        </p:nvSpPr>
        <p:spPr>
          <a:xfrm>
            <a:off x="525350" y="1459000"/>
            <a:ext cx="4363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11150" lvl="0" marL="457200" rtl="0" algn="l">
              <a:spcBef>
                <a:spcPts val="1200"/>
              </a:spcBef>
              <a:spcAft>
                <a:spcPts val="0"/>
              </a:spcAft>
              <a:buSzPts val="1300"/>
              <a:buChar char="●"/>
            </a:pPr>
            <a:r>
              <a:rPr lang="en-GB"/>
              <a:t> A centralized DBMS in which all the DBMS functionality, application program execution, and user interface processing were carried out on one machine.</a:t>
            </a:r>
            <a:endParaRPr/>
          </a:p>
          <a:p>
            <a:pPr indent="-311150" lvl="0" marL="457200" rtl="0" algn="l">
              <a:spcBef>
                <a:spcPts val="0"/>
              </a:spcBef>
              <a:spcAft>
                <a:spcPts val="0"/>
              </a:spcAft>
              <a:buSzPts val="1300"/>
              <a:buChar char="●"/>
            </a:pPr>
            <a:r>
              <a:rPr lang="en-GB"/>
              <a:t>Database systems used these computers similarly to how they had used display terminals, so that the DBMS itself was still a centralized DBMS</a:t>
            </a:r>
            <a:endParaRPr/>
          </a:p>
        </p:txBody>
      </p:sp>
      <p:pic>
        <p:nvPicPr>
          <p:cNvPr id="176" name="Google Shape;176;p27"/>
          <p:cNvPicPr preferRelativeResize="0"/>
          <p:nvPr/>
        </p:nvPicPr>
        <p:blipFill>
          <a:blip r:embed="rId3">
            <a:alphaModFix/>
          </a:blip>
          <a:stretch>
            <a:fillRect/>
          </a:stretch>
        </p:blipFill>
        <p:spPr>
          <a:xfrm>
            <a:off x="4954775" y="711800"/>
            <a:ext cx="3991601" cy="4121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729450" y="606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Client/Server Architecture  </a:t>
            </a:r>
            <a:endParaRPr/>
          </a:p>
        </p:txBody>
      </p:sp>
      <p:sp>
        <p:nvSpPr>
          <p:cNvPr id="182" name="Google Shape;182;p28"/>
          <p:cNvSpPr txBox="1"/>
          <p:nvPr>
            <p:ph idx="1" type="body"/>
          </p:nvPr>
        </p:nvSpPr>
        <p:spPr>
          <a:xfrm>
            <a:off x="727650" y="1518050"/>
            <a:ext cx="7688700" cy="2261100"/>
          </a:xfrm>
          <a:prstGeom prst="rect">
            <a:avLst/>
          </a:prstGeom>
        </p:spPr>
        <p:txBody>
          <a:bodyPr anchorCtr="0" anchor="t" bIns="91425" lIns="91425" spcFirstLastPara="1" rIns="91425" wrap="square" tIns="91425">
            <a:normAutofit fontScale="85000" lnSpcReduction="10000"/>
          </a:bodyPr>
          <a:lstStyle/>
          <a:p>
            <a:pPr indent="-298767" lvl="0" marL="457200" rtl="0" algn="l">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The concept of client/server architecture assumes an underlying framework that consists of many PCs as well as a smaller number of mainframe machines, connected via LANs and other types of computer networks.</a:t>
            </a:r>
            <a:endParaRPr sz="1500">
              <a:solidFill>
                <a:srgbClr val="242424"/>
              </a:solidFill>
              <a:highlight>
                <a:srgbClr val="FFFFFF"/>
              </a:highlight>
              <a:latin typeface="Georgia"/>
              <a:ea typeface="Georgia"/>
              <a:cs typeface="Georgia"/>
              <a:sym typeface="Georgia"/>
            </a:endParaRPr>
          </a:p>
          <a:p>
            <a:pPr indent="-309562" lvl="0" marL="457200" rtl="0" algn="l">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A client in this framework is typically a user machine that provides user interface capabilities and local processing.</a:t>
            </a:r>
            <a:endParaRPr sz="1500">
              <a:solidFill>
                <a:srgbClr val="242424"/>
              </a:solidFill>
              <a:highlight>
                <a:srgbClr val="FFFFFF"/>
              </a:highlight>
              <a:latin typeface="Georgia"/>
              <a:ea typeface="Georgia"/>
              <a:cs typeface="Georgia"/>
              <a:sym typeface="Georgia"/>
            </a:endParaRPr>
          </a:p>
          <a:p>
            <a:pPr indent="-309562" lvl="0" marL="457200" rtl="0" algn="l">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When a client requires access to additional functionality, such as database access which does not exist at that machine, it connects to a server that provides the needed functionality.</a:t>
            </a:r>
            <a:endParaRPr sz="1500">
              <a:solidFill>
                <a:srgbClr val="242424"/>
              </a:solidFill>
              <a:highlight>
                <a:srgbClr val="FFFFFF"/>
              </a:highlight>
              <a:latin typeface="Georgia"/>
              <a:ea typeface="Georgia"/>
              <a:cs typeface="Georgia"/>
              <a:sym typeface="Georgia"/>
            </a:endParaRPr>
          </a:p>
          <a:p>
            <a:pPr indent="-309562" lvl="0" marL="457200" rtl="0" algn="l">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A Server is a system which contains both Hardware and Software which provides services to client Machines like file access, printing and database access.</a:t>
            </a:r>
            <a:endParaRPr sz="1500">
              <a:solidFill>
                <a:srgbClr val="242424"/>
              </a:solidFill>
              <a:highlight>
                <a:srgbClr val="FFFFFF"/>
              </a:highlight>
              <a:latin typeface="Georgia"/>
              <a:ea typeface="Georgia"/>
              <a:cs typeface="Georgia"/>
              <a:sym typeface="Georgia"/>
            </a:endParaRPr>
          </a:p>
          <a:p>
            <a:pPr indent="-309562" lvl="0" marL="457200" rtl="0" algn="l">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There are two types of Client/Server Architecture: Two-Tier and Three-Tier</a:t>
            </a:r>
            <a:endParaRPr sz="15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676025" y="570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Two-Tier Client/Server Architecture for DBMS</a:t>
            </a:r>
            <a:endParaRPr/>
          </a:p>
        </p:txBody>
      </p:sp>
      <p:sp>
        <p:nvSpPr>
          <p:cNvPr id="188" name="Google Shape;188;p29"/>
          <p:cNvSpPr txBox="1"/>
          <p:nvPr>
            <p:ph idx="1" type="body"/>
          </p:nvPr>
        </p:nvSpPr>
        <p:spPr>
          <a:xfrm>
            <a:off x="79175" y="1289875"/>
            <a:ext cx="5844300" cy="3818100"/>
          </a:xfrm>
          <a:prstGeom prst="rect">
            <a:avLst/>
          </a:prstGeom>
        </p:spPr>
        <p:txBody>
          <a:bodyPr anchorCtr="0" anchor="t" bIns="91425" lIns="91425" spcFirstLastPara="1" rIns="91425" wrap="square" tIns="91425">
            <a:normAutofit fontScale="62500"/>
          </a:bodyPr>
          <a:lstStyle/>
          <a:p>
            <a:pPr indent="-280193" lvl="0" marL="457200" rtl="0" algn="l">
              <a:lnSpc>
                <a:spcPct val="218181"/>
              </a:lnSpc>
              <a:spcBef>
                <a:spcPts val="3200"/>
              </a:spcBef>
              <a:spcAft>
                <a:spcPts val="0"/>
              </a:spcAft>
              <a:buSzPct val="86666"/>
              <a:buChar char="●"/>
            </a:pPr>
            <a:r>
              <a:rPr lang="en-GB" sz="1500">
                <a:solidFill>
                  <a:srgbClr val="242424"/>
                </a:solidFill>
                <a:highlight>
                  <a:srgbClr val="FFFFFF"/>
                </a:highlight>
                <a:latin typeface="Georgia"/>
                <a:ea typeface="Georgia"/>
                <a:cs typeface="Georgia"/>
                <a:sym typeface="Georgia"/>
              </a:rPr>
              <a:t>Two-tier means that our Architecture has two layers, which are client layer and Datalayer.</a:t>
            </a:r>
            <a:endParaRPr sz="1500">
              <a:solidFill>
                <a:srgbClr val="242424"/>
              </a:solidFill>
              <a:highlight>
                <a:srgbClr val="FFFFFF"/>
              </a:highlight>
              <a:latin typeface="Georgia"/>
              <a:ea typeface="Georgia"/>
              <a:cs typeface="Georgia"/>
              <a:sym typeface="Georgia"/>
            </a:endParaRPr>
          </a:p>
          <a:p>
            <a:pPr indent="-280193" lvl="0" marL="457200" rtl="0" algn="l">
              <a:lnSpc>
                <a:spcPct val="218181"/>
              </a:lnSpc>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 In Client layer we have several Client machines which can have the access to the database server. </a:t>
            </a:r>
            <a:endParaRPr sz="1500">
              <a:solidFill>
                <a:srgbClr val="242424"/>
              </a:solidFill>
              <a:highlight>
                <a:srgbClr val="FFFFFF"/>
              </a:highlight>
              <a:latin typeface="Georgia"/>
              <a:ea typeface="Georgia"/>
              <a:cs typeface="Georgia"/>
              <a:sym typeface="Georgia"/>
            </a:endParaRPr>
          </a:p>
          <a:p>
            <a:pPr indent="-280193" lvl="0" marL="457200" rtl="0" algn="l">
              <a:lnSpc>
                <a:spcPct val="218181"/>
              </a:lnSpc>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The API present on the client machine will establish the connection between the machine and the Database server through JDBC or  something else.This is because Clients and Database Server may be at different different locations.</a:t>
            </a:r>
            <a:endParaRPr sz="1500">
              <a:solidFill>
                <a:srgbClr val="242424"/>
              </a:solidFill>
              <a:highlight>
                <a:srgbClr val="FFFFFF"/>
              </a:highlight>
              <a:latin typeface="Georgia"/>
              <a:ea typeface="Georgia"/>
              <a:cs typeface="Georgia"/>
              <a:sym typeface="Georgia"/>
            </a:endParaRPr>
          </a:p>
          <a:p>
            <a:pPr indent="-280193" lvl="0" marL="457200" rtl="0" algn="l">
              <a:lnSpc>
                <a:spcPct val="218181"/>
              </a:lnSpc>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Once this connection gets established,the Interface present on the client machine contains an Application Program on the back-side which contains a query. This query will be processed by the Database server and in turn the queried information will be sent to the client machine.</a:t>
            </a:r>
            <a:endParaRPr sz="1500">
              <a:solidFill>
                <a:srgbClr val="242424"/>
              </a:solidFill>
              <a:highlight>
                <a:srgbClr val="FFFFFF"/>
              </a:highlight>
              <a:latin typeface="Georgia"/>
              <a:ea typeface="Georgia"/>
              <a:cs typeface="Georgia"/>
              <a:sym typeface="Georgia"/>
            </a:endParaRPr>
          </a:p>
          <a:p>
            <a:pPr indent="-280193" lvl="0" marL="457200" rtl="0" algn="l">
              <a:lnSpc>
                <a:spcPct val="218181"/>
              </a:lnSpc>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For example if we query the database to retrieve some information, the query will be Processed by Database server and that information will be sent to the client by Database server itself.</a:t>
            </a:r>
            <a:endParaRPr/>
          </a:p>
        </p:txBody>
      </p:sp>
      <p:pic>
        <p:nvPicPr>
          <p:cNvPr id="189" name="Google Shape;189;p29"/>
          <p:cNvPicPr preferRelativeResize="0"/>
          <p:nvPr/>
        </p:nvPicPr>
        <p:blipFill>
          <a:blip r:embed="rId3">
            <a:alphaModFix/>
          </a:blip>
          <a:stretch>
            <a:fillRect/>
          </a:stretch>
        </p:blipFill>
        <p:spPr>
          <a:xfrm>
            <a:off x="6065925" y="1289875"/>
            <a:ext cx="2988000" cy="3480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505125" y="5620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Three-Tier Client/Server Architecture for DBMS</a:t>
            </a:r>
            <a:endParaRPr/>
          </a:p>
          <a:p>
            <a:pPr indent="0" lvl="0" marL="0" rtl="0" algn="l">
              <a:spcBef>
                <a:spcPts val="0"/>
              </a:spcBef>
              <a:spcAft>
                <a:spcPts val="0"/>
              </a:spcAft>
              <a:buNone/>
            </a:pPr>
            <a:r>
              <a:t/>
            </a:r>
            <a:endParaRPr/>
          </a:p>
        </p:txBody>
      </p:sp>
      <p:sp>
        <p:nvSpPr>
          <p:cNvPr id="195" name="Google Shape;195;p30"/>
          <p:cNvSpPr txBox="1"/>
          <p:nvPr>
            <p:ph idx="1" type="body"/>
          </p:nvPr>
        </p:nvSpPr>
        <p:spPr>
          <a:xfrm>
            <a:off x="258300" y="1366125"/>
            <a:ext cx="5432100" cy="3634800"/>
          </a:xfrm>
          <a:prstGeom prst="rect">
            <a:avLst/>
          </a:prstGeom>
        </p:spPr>
        <p:txBody>
          <a:bodyPr anchorCtr="0" anchor="t" bIns="91425" lIns="91425" spcFirstLastPara="1" rIns="91425" wrap="square" tIns="91425">
            <a:normAutofit fontScale="85000"/>
          </a:bodyPr>
          <a:lstStyle/>
          <a:p>
            <a:pPr indent="-298767" lvl="0" marL="457200" rtl="0" algn="l">
              <a:lnSpc>
                <a:spcPct val="150000"/>
              </a:lnSpc>
              <a:spcBef>
                <a:spcPts val="0"/>
              </a:spcBef>
              <a:spcAft>
                <a:spcPts val="0"/>
              </a:spcAft>
              <a:buSzPct val="86666"/>
              <a:buChar char="●"/>
            </a:pPr>
            <a:r>
              <a:rPr lang="en-GB" sz="1500">
                <a:solidFill>
                  <a:srgbClr val="242424"/>
                </a:solidFill>
                <a:highlight>
                  <a:srgbClr val="FFFFFF"/>
                </a:highlight>
                <a:latin typeface="Georgia"/>
                <a:ea typeface="Georgia"/>
                <a:cs typeface="Georgia"/>
                <a:sym typeface="Georgia"/>
              </a:rPr>
              <a:t>An additional layer which acts as an intermediate between Client layer and Datalayer called </a:t>
            </a:r>
            <a:r>
              <a:rPr b="1" lang="en-GB" sz="1500">
                <a:solidFill>
                  <a:srgbClr val="242424"/>
                </a:solidFill>
                <a:highlight>
                  <a:srgbClr val="FFFFFF"/>
                </a:highlight>
                <a:latin typeface="Georgia"/>
                <a:ea typeface="Georgia"/>
                <a:cs typeface="Georgia"/>
                <a:sym typeface="Georgia"/>
              </a:rPr>
              <a:t>Business logic layer. </a:t>
            </a:r>
            <a:endParaRPr b="1" sz="1500">
              <a:solidFill>
                <a:srgbClr val="242424"/>
              </a:solidFill>
              <a:highlight>
                <a:srgbClr val="FFFFFF"/>
              </a:highlight>
              <a:latin typeface="Georgia"/>
              <a:ea typeface="Georgia"/>
              <a:cs typeface="Georgia"/>
              <a:sym typeface="Georgia"/>
            </a:endParaRPr>
          </a:p>
          <a:p>
            <a:pPr indent="-309562" lvl="0" marL="457200" rtl="0" algn="l">
              <a:lnSpc>
                <a:spcPct val="150000"/>
              </a:lnSpc>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Business logic layer is the layer where the Application Programs are processed.</a:t>
            </a:r>
            <a:endParaRPr sz="1500">
              <a:solidFill>
                <a:srgbClr val="242424"/>
              </a:solidFill>
              <a:highlight>
                <a:srgbClr val="FFFFFF"/>
              </a:highlight>
              <a:latin typeface="Georgia"/>
              <a:ea typeface="Georgia"/>
              <a:cs typeface="Georgia"/>
              <a:sym typeface="Georgia"/>
            </a:endParaRPr>
          </a:p>
          <a:p>
            <a:pPr indent="-309562" lvl="0" marL="457200" rtl="0" algn="l">
              <a:lnSpc>
                <a:spcPct val="150000"/>
              </a:lnSpc>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Here the Application Programs are processed in the Application server itself, which makes it different from Two-tier Architecture where queries are processed in the database server.</a:t>
            </a:r>
            <a:endParaRPr sz="1500">
              <a:solidFill>
                <a:srgbClr val="242424"/>
              </a:solidFill>
              <a:highlight>
                <a:srgbClr val="FFFFFF"/>
              </a:highlight>
              <a:latin typeface="Georgia"/>
              <a:ea typeface="Georgia"/>
              <a:cs typeface="Georgia"/>
              <a:sym typeface="Georgia"/>
            </a:endParaRPr>
          </a:p>
          <a:p>
            <a:pPr indent="-309562" lvl="0" marL="457200" rtl="0" algn="l">
              <a:lnSpc>
                <a:spcPct val="150000"/>
              </a:lnSpc>
              <a:spcBef>
                <a:spcPts val="0"/>
              </a:spcBef>
              <a:spcAft>
                <a:spcPts val="0"/>
              </a:spcAft>
              <a:buClr>
                <a:srgbClr val="242424"/>
              </a:buClr>
              <a:buSzPct val="100000"/>
              <a:buFont typeface="Georgia"/>
              <a:buChar char="●"/>
            </a:pPr>
            <a:r>
              <a:rPr lang="en-GB" sz="1500">
                <a:solidFill>
                  <a:srgbClr val="242424"/>
                </a:solidFill>
                <a:highlight>
                  <a:srgbClr val="FFFFFF"/>
                </a:highlight>
                <a:latin typeface="Georgia"/>
                <a:ea typeface="Georgia"/>
                <a:cs typeface="Georgia"/>
                <a:sym typeface="Georgia"/>
              </a:rPr>
              <a:t>Simply the Client machines will contact Application Server which  in turn processes our Application Programs and fetches the Required Data from Database and then sends this Information back to the client machine in the suitable format only.</a:t>
            </a:r>
            <a:endParaRPr sz="1500">
              <a:solidFill>
                <a:srgbClr val="242424"/>
              </a:solidFill>
              <a:highlight>
                <a:srgbClr val="FFFFFF"/>
              </a:highlight>
              <a:latin typeface="Georgia"/>
              <a:ea typeface="Georgia"/>
              <a:cs typeface="Georgia"/>
              <a:sym typeface="Georgia"/>
            </a:endParaRPr>
          </a:p>
        </p:txBody>
      </p:sp>
      <p:pic>
        <p:nvPicPr>
          <p:cNvPr id="196" name="Google Shape;196;p30"/>
          <p:cNvPicPr preferRelativeResize="0"/>
          <p:nvPr/>
        </p:nvPicPr>
        <p:blipFill>
          <a:blip r:embed="rId3">
            <a:alphaModFix/>
          </a:blip>
          <a:stretch>
            <a:fillRect/>
          </a:stretch>
        </p:blipFill>
        <p:spPr>
          <a:xfrm>
            <a:off x="5743800" y="1205475"/>
            <a:ext cx="3202575" cy="3795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29450" y="544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Advantages of Three-Tier over Two-Tier</a:t>
            </a:r>
            <a:endParaRPr/>
          </a:p>
        </p:txBody>
      </p:sp>
      <p:sp>
        <p:nvSpPr>
          <p:cNvPr id="202" name="Google Shape;202;p31"/>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sz="1500">
                <a:solidFill>
                  <a:srgbClr val="242424"/>
                </a:solidFill>
                <a:highlight>
                  <a:srgbClr val="FFFFFF"/>
                </a:highlight>
                <a:latin typeface="Georgia"/>
                <a:ea typeface="Georgia"/>
                <a:cs typeface="Georgia"/>
                <a:sym typeface="Georgia"/>
              </a:rPr>
              <a:t>Even it is easy to maintain Two-Tier Architecture of DBMS it is still not scalable when we have large number of clients.</a:t>
            </a:r>
            <a:endParaRPr sz="1500">
              <a:solidFill>
                <a:srgbClr val="242424"/>
              </a:solidFill>
              <a:highlight>
                <a:srgbClr val="FFFFFF"/>
              </a:highlight>
              <a:latin typeface="Georgia"/>
              <a:ea typeface="Georgia"/>
              <a:cs typeface="Georgia"/>
              <a:sym typeface="Georgia"/>
            </a:endParaRPr>
          </a:p>
          <a:p>
            <a:pPr indent="-311150" lvl="0" marL="457200" rtl="0" algn="l">
              <a:spcBef>
                <a:spcPts val="0"/>
              </a:spcBef>
              <a:spcAft>
                <a:spcPts val="0"/>
              </a:spcAft>
              <a:buSzPts val="1300"/>
              <a:buChar char="●"/>
            </a:pPr>
            <a:r>
              <a:rPr lang="en-GB" sz="1500">
                <a:solidFill>
                  <a:srgbClr val="242424"/>
                </a:solidFill>
                <a:highlight>
                  <a:srgbClr val="FFFFFF"/>
                </a:highlight>
                <a:latin typeface="Georgia"/>
                <a:ea typeface="Georgia"/>
                <a:cs typeface="Georgia"/>
                <a:sym typeface="Georgia"/>
              </a:rPr>
              <a:t>Also not secure because the clients are having direct access to database server.</a:t>
            </a:r>
            <a:endParaRPr sz="1500">
              <a:solidFill>
                <a:srgbClr val="242424"/>
              </a:solidFill>
              <a:highlight>
                <a:srgbClr val="FFFFFF"/>
              </a:highlight>
              <a:latin typeface="Georgia"/>
              <a:ea typeface="Georgia"/>
              <a:cs typeface="Georgia"/>
              <a:sym typeface="Georgia"/>
            </a:endParaRPr>
          </a:p>
          <a:p>
            <a:pPr indent="-311150" lvl="0" marL="457200" rtl="0" algn="l">
              <a:spcBef>
                <a:spcPts val="0"/>
              </a:spcBef>
              <a:spcAft>
                <a:spcPts val="0"/>
              </a:spcAft>
              <a:buSzPts val="1300"/>
              <a:buChar char="●"/>
            </a:pPr>
            <a:r>
              <a:rPr lang="en-GB" sz="1500">
                <a:solidFill>
                  <a:srgbClr val="242424"/>
                </a:solidFill>
                <a:highlight>
                  <a:srgbClr val="FFFFFF"/>
                </a:highlight>
                <a:latin typeface="Georgia"/>
                <a:ea typeface="Georgia"/>
                <a:cs typeface="Georgia"/>
                <a:sym typeface="Georgia"/>
              </a:rPr>
              <a:t>Three-Tier Architecture ensures Scalability and Security of the data because of the presence of this Intermediate layer </a:t>
            </a:r>
            <a:endParaRPr sz="1500">
              <a:solidFill>
                <a:srgbClr val="242424"/>
              </a:solidFill>
              <a:highlight>
                <a:srgbClr val="FFFFFF"/>
              </a:highlight>
              <a:latin typeface="Georgia"/>
              <a:ea typeface="Georgia"/>
              <a:cs typeface="Georgia"/>
              <a:sym typeface="Georgia"/>
            </a:endParaRPr>
          </a:p>
          <a:p>
            <a:pPr indent="-311150" lvl="0" marL="457200" rtl="0" algn="l">
              <a:spcBef>
                <a:spcPts val="0"/>
              </a:spcBef>
              <a:spcAft>
                <a:spcPts val="0"/>
              </a:spcAft>
              <a:buSzPts val="1300"/>
              <a:buChar char="●"/>
            </a:pPr>
            <a:r>
              <a:rPr lang="en-GB" sz="1500">
                <a:solidFill>
                  <a:srgbClr val="242424"/>
                </a:solidFill>
                <a:highlight>
                  <a:srgbClr val="FFFFFF"/>
                </a:highlight>
                <a:latin typeface="Georgia"/>
                <a:ea typeface="Georgia"/>
                <a:cs typeface="Georgia"/>
                <a:sym typeface="Georgia"/>
              </a:rPr>
              <a:t>As the Business layer processes the queries and it just retrieves data from server instead of processing in the server to take place.</a:t>
            </a:r>
            <a:endParaRPr sz="1500">
              <a:solidFill>
                <a:srgbClr val="242424"/>
              </a:solidFill>
              <a:highlight>
                <a:srgbClr val="FFFFFF"/>
              </a:highlight>
              <a:latin typeface="Georgia"/>
              <a:ea typeface="Georgia"/>
              <a:cs typeface="Georgia"/>
              <a:sym typeface="Georgia"/>
            </a:endParaRPr>
          </a:p>
          <a:p>
            <a:pPr indent="-323850" lvl="0" marL="457200" rtl="0" algn="l">
              <a:spcBef>
                <a:spcPts val="0"/>
              </a:spcBef>
              <a:spcAft>
                <a:spcPts val="0"/>
              </a:spcAft>
              <a:buClr>
                <a:srgbClr val="242424"/>
              </a:buClr>
              <a:buSzPts val="1500"/>
              <a:buFont typeface="Georgia"/>
              <a:buChar char="●"/>
            </a:pPr>
            <a:r>
              <a:rPr lang="en-GB" sz="1500">
                <a:solidFill>
                  <a:srgbClr val="242424"/>
                </a:solidFill>
                <a:highlight>
                  <a:srgbClr val="FFFFFF"/>
                </a:highlight>
                <a:latin typeface="Georgia"/>
                <a:ea typeface="Georgia"/>
                <a:cs typeface="Georgia"/>
                <a:sym typeface="Georgia"/>
              </a:rPr>
              <a:t>There are n-tier Architectures possible like 4-tier,5-tier and so on…</a:t>
            </a:r>
            <a:endParaRPr sz="1500">
              <a:solidFill>
                <a:srgbClr val="242424"/>
              </a:solidFill>
              <a:highlight>
                <a:srgbClr val="FFFFFF"/>
              </a:highlight>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729450" y="606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Data Independence :</a:t>
            </a:r>
            <a:endParaRPr sz="3040"/>
          </a:p>
        </p:txBody>
      </p:sp>
      <p:sp>
        <p:nvSpPr>
          <p:cNvPr id="208" name="Google Shape;208;p32"/>
          <p:cNvSpPr txBox="1"/>
          <p:nvPr>
            <p:ph idx="1" type="body"/>
          </p:nvPr>
        </p:nvSpPr>
        <p:spPr>
          <a:xfrm>
            <a:off x="364975" y="1441200"/>
            <a:ext cx="8779200" cy="3702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358"/>
              <a:buNone/>
            </a:pPr>
            <a:r>
              <a:rPr lang="en-GB" sz="1722"/>
              <a:t>Data independence is usually consisting from the two points of view.</a:t>
            </a:r>
            <a:endParaRPr sz="1722"/>
          </a:p>
          <a:p>
            <a:pPr indent="0" lvl="0" marL="0" rtl="0" algn="l">
              <a:lnSpc>
                <a:spcPct val="105000"/>
              </a:lnSpc>
              <a:spcBef>
                <a:spcPts val="1200"/>
              </a:spcBef>
              <a:spcAft>
                <a:spcPts val="0"/>
              </a:spcAft>
              <a:buSzPts val="358"/>
              <a:buNone/>
            </a:pPr>
            <a:r>
              <a:rPr lang="en-GB" sz="1722"/>
              <a:t>(i) Physical Data independence</a:t>
            </a:r>
            <a:endParaRPr sz="1722"/>
          </a:p>
          <a:p>
            <a:pPr indent="0" lvl="0" marL="0" rtl="0" algn="l">
              <a:lnSpc>
                <a:spcPct val="105000"/>
              </a:lnSpc>
              <a:spcBef>
                <a:spcPts val="1200"/>
              </a:spcBef>
              <a:spcAft>
                <a:spcPts val="0"/>
              </a:spcAft>
              <a:buSzPts val="358"/>
              <a:buNone/>
            </a:pPr>
            <a:r>
              <a:rPr lang="en-GB" sz="1722"/>
              <a:t>(ii) Logical data independence</a:t>
            </a:r>
            <a:endParaRPr sz="1722"/>
          </a:p>
          <a:p>
            <a:pPr indent="0" lvl="0" marL="0" rtl="0" algn="l">
              <a:lnSpc>
                <a:spcPct val="105000"/>
              </a:lnSpc>
              <a:spcBef>
                <a:spcPts val="1200"/>
              </a:spcBef>
              <a:spcAft>
                <a:spcPts val="0"/>
              </a:spcAft>
              <a:buSzPts val="358"/>
              <a:buNone/>
            </a:pPr>
            <a:r>
              <a:rPr b="1" lang="en-GB" sz="1722"/>
              <a:t>Physical data independence</a:t>
            </a:r>
            <a:r>
              <a:rPr lang="en-GB" sz="1722"/>
              <a:t> </a:t>
            </a:r>
            <a:r>
              <a:rPr lang="en-GB" sz="1622"/>
              <a:t>allows changes in the physical storage devices or organization of the file to be mode without requiring changes in the concept view or any of the external view and hence in the application program using database.</a:t>
            </a:r>
            <a:endParaRPr sz="1622"/>
          </a:p>
          <a:p>
            <a:pPr indent="-285750" lvl="0" marL="457200" rtl="0" algn="l">
              <a:spcBef>
                <a:spcPts val="1200"/>
              </a:spcBef>
              <a:spcAft>
                <a:spcPts val="0"/>
              </a:spcAft>
              <a:buClr>
                <a:srgbClr val="000000"/>
              </a:buClr>
              <a:buSzPts val="900"/>
              <a:buFont typeface="Arial"/>
              <a:buChar char="●"/>
            </a:pPr>
            <a:r>
              <a:rPr lang="en-GB" sz="1622"/>
              <a:t>Moving the database to a different storage device (e.g., from HDD to SSD).</a:t>
            </a:r>
            <a:endParaRPr sz="1622"/>
          </a:p>
          <a:p>
            <a:pPr indent="-285750" lvl="0" marL="457200" rtl="0" algn="l">
              <a:spcBef>
                <a:spcPts val="0"/>
              </a:spcBef>
              <a:spcAft>
                <a:spcPts val="0"/>
              </a:spcAft>
              <a:buClr>
                <a:srgbClr val="000000"/>
              </a:buClr>
              <a:buSzPts val="900"/>
              <a:buFont typeface="Arial"/>
              <a:buChar char="●"/>
            </a:pPr>
            <a:r>
              <a:rPr lang="en-GB" sz="1622"/>
              <a:t>Changing the file organization method (e.g., from heap to B+ tree).</a:t>
            </a:r>
            <a:endParaRPr sz="1622"/>
          </a:p>
          <a:p>
            <a:pPr indent="-285750" lvl="0" marL="457200" rtl="0" algn="l">
              <a:spcBef>
                <a:spcPts val="0"/>
              </a:spcBef>
              <a:spcAft>
                <a:spcPts val="0"/>
              </a:spcAft>
              <a:buClr>
                <a:srgbClr val="000000"/>
              </a:buClr>
              <a:buSzPts val="900"/>
              <a:buFont typeface="Arial"/>
              <a:buChar char="●"/>
            </a:pPr>
            <a:r>
              <a:rPr lang="en-GB" sz="1622"/>
              <a:t>Adding or removing indexes.</a:t>
            </a:r>
            <a:endParaRPr sz="1622"/>
          </a:p>
          <a:p>
            <a:pPr indent="-285750" lvl="0" marL="457200" rtl="0" algn="l">
              <a:spcBef>
                <a:spcPts val="0"/>
              </a:spcBef>
              <a:spcAft>
                <a:spcPts val="0"/>
              </a:spcAft>
              <a:buClr>
                <a:srgbClr val="000000"/>
              </a:buClr>
              <a:buSzPts val="900"/>
              <a:buFont typeface="Arial"/>
              <a:buChar char="●"/>
            </a:pPr>
            <a:r>
              <a:rPr lang="en-GB" sz="1622"/>
              <a:t>Modifying compression techniques.</a:t>
            </a:r>
            <a:endParaRPr sz="1622"/>
          </a:p>
          <a:p>
            <a:pPr indent="0" lvl="0" marL="0" rtl="0" algn="l">
              <a:lnSpc>
                <a:spcPct val="105000"/>
              </a:lnSpc>
              <a:spcBef>
                <a:spcPts val="1200"/>
              </a:spcBef>
              <a:spcAft>
                <a:spcPts val="1200"/>
              </a:spcAft>
              <a:buSzPts val="358"/>
              <a:buNone/>
            </a:pPr>
            <a:r>
              <a:t/>
            </a:r>
            <a:endParaRPr sz="1622"/>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ctrTitle"/>
          </p:nvPr>
        </p:nvSpPr>
        <p:spPr>
          <a:xfrm>
            <a:off x="482700" y="1705250"/>
            <a:ext cx="8661300" cy="938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UNIT-1  : DBMS INTRODUCTION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729450" y="553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t>Logical data independence</a:t>
            </a:r>
            <a:endParaRPr sz="2940"/>
          </a:p>
        </p:txBody>
      </p:sp>
      <p:sp>
        <p:nvSpPr>
          <p:cNvPr id="214" name="Google Shape;214;p33"/>
          <p:cNvSpPr txBox="1"/>
          <p:nvPr>
            <p:ph idx="1" type="body"/>
          </p:nvPr>
        </p:nvSpPr>
        <p:spPr>
          <a:xfrm>
            <a:off x="729450" y="1397600"/>
            <a:ext cx="7688700" cy="29424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770"/>
              <a:buNone/>
            </a:pPr>
            <a:r>
              <a:rPr b="1" lang="en-GB" sz="1400"/>
              <a:t>Logical data independence</a:t>
            </a:r>
            <a:r>
              <a:rPr lang="en-GB" sz="1400"/>
              <a:t> : </a:t>
            </a:r>
            <a:endParaRPr sz="1400"/>
          </a:p>
          <a:p>
            <a:pPr indent="0" lvl="0" marL="0" rtl="0" algn="l">
              <a:lnSpc>
                <a:spcPct val="95000"/>
              </a:lnSpc>
              <a:spcBef>
                <a:spcPts val="1200"/>
              </a:spcBef>
              <a:spcAft>
                <a:spcPts val="0"/>
              </a:spcAft>
              <a:buSzPts val="770"/>
              <a:buNone/>
            </a:pPr>
            <a:r>
              <a:rPr lang="en-GB" sz="1400"/>
              <a:t>The ability to change the logical (conceptual) schema without changing the External schema (User View) is called logical data independence. For example, the addition or removal of new entities, attributes, or relationships to the conceptual schema should be possible without having to change existing external schemas or having to rewrite existing application programs.</a:t>
            </a:r>
            <a:endParaRPr sz="1400"/>
          </a:p>
          <a:p>
            <a:pPr indent="0" lvl="0" marL="0" rtl="0" algn="l">
              <a:lnSpc>
                <a:spcPct val="95000"/>
              </a:lnSpc>
              <a:spcBef>
                <a:spcPts val="1200"/>
              </a:spcBef>
              <a:spcAft>
                <a:spcPts val="0"/>
              </a:spcAft>
              <a:buNone/>
            </a:pPr>
            <a:r>
              <a:rPr lang="en-GB" sz="1400">
                <a:solidFill>
                  <a:srgbClr val="000000"/>
                </a:solidFill>
              </a:rPr>
              <a:t>Examples:</a:t>
            </a:r>
            <a:endParaRPr sz="1400">
              <a:solidFill>
                <a:srgbClr val="000000"/>
              </a:solidFill>
            </a:endParaRPr>
          </a:p>
          <a:p>
            <a:pPr indent="-317500" lvl="0" marL="457200" rtl="0" algn="l">
              <a:spcBef>
                <a:spcPts val="1200"/>
              </a:spcBef>
              <a:spcAft>
                <a:spcPts val="0"/>
              </a:spcAft>
              <a:buClr>
                <a:srgbClr val="000000"/>
              </a:buClr>
              <a:buSzPts val="1400"/>
              <a:buFont typeface="Lato"/>
              <a:buChar char="●"/>
            </a:pPr>
            <a:r>
              <a:rPr lang="en-GB" sz="1400">
                <a:solidFill>
                  <a:srgbClr val="000000"/>
                </a:solidFill>
              </a:rPr>
              <a:t>Adding a new attribute to an existing entity (e.g., adding a "middle name" field to a "customer" table).</a:t>
            </a:r>
            <a:endParaRPr sz="1400">
              <a:solidFill>
                <a:srgbClr val="000000"/>
              </a:solidFill>
            </a:endParaRPr>
          </a:p>
          <a:p>
            <a:pPr indent="-317500" lvl="0" marL="457200" rtl="0" algn="l">
              <a:spcBef>
                <a:spcPts val="0"/>
              </a:spcBef>
              <a:spcAft>
                <a:spcPts val="0"/>
              </a:spcAft>
              <a:buClr>
                <a:srgbClr val="000000"/>
              </a:buClr>
              <a:buSzPts val="1400"/>
              <a:buFont typeface="Lato"/>
              <a:buChar char="●"/>
            </a:pPr>
            <a:r>
              <a:rPr lang="en-GB" sz="1400">
                <a:solidFill>
                  <a:srgbClr val="000000"/>
                </a:solidFill>
              </a:rPr>
              <a:t>Splitting an entity into two (e.g., separating "address" into "street" and "city").</a:t>
            </a:r>
            <a:endParaRPr sz="1400">
              <a:solidFill>
                <a:srgbClr val="000000"/>
              </a:solidFill>
            </a:endParaRPr>
          </a:p>
          <a:p>
            <a:pPr indent="-317500" lvl="0" marL="457200" rtl="0" algn="l">
              <a:spcBef>
                <a:spcPts val="0"/>
              </a:spcBef>
              <a:spcAft>
                <a:spcPts val="0"/>
              </a:spcAft>
              <a:buClr>
                <a:srgbClr val="000000"/>
              </a:buClr>
              <a:buSzPts val="1400"/>
              <a:buFont typeface="Lato"/>
              <a:buChar char="●"/>
            </a:pPr>
            <a:r>
              <a:rPr lang="en-GB" sz="1400">
                <a:solidFill>
                  <a:srgbClr val="000000"/>
                </a:solidFill>
              </a:rPr>
              <a:t>Combining two entities into one (e.g., merging "customer" and "order" tables).</a:t>
            </a:r>
            <a:endParaRPr sz="1400">
              <a:solidFill>
                <a:srgbClr val="000000"/>
              </a:solidFill>
            </a:endParaRPr>
          </a:p>
          <a:p>
            <a:pPr indent="0" lvl="0" marL="0" rtl="0" algn="l">
              <a:lnSpc>
                <a:spcPct val="95000"/>
              </a:lnSpc>
              <a:spcBef>
                <a:spcPts val="1200"/>
              </a:spcBef>
              <a:spcAft>
                <a:spcPts val="1200"/>
              </a:spcAft>
              <a:buSzPts val="770"/>
              <a:buNone/>
            </a:pPr>
            <a:r>
              <a:t/>
            </a:r>
            <a:endParaRPr sz="161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4"/>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1308075" y="20365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940"/>
              <a:t>UNIT-2  DATABASE DESIGNING</a:t>
            </a:r>
            <a:endParaRPr sz="294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570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Abstraction provided by DBMS</a:t>
            </a:r>
            <a:endParaRPr/>
          </a:p>
        </p:txBody>
      </p:sp>
      <p:sp>
        <p:nvSpPr>
          <p:cNvPr id="230" name="Google Shape;230;p36"/>
          <p:cNvSpPr txBox="1"/>
          <p:nvPr>
            <p:ph idx="1" type="body"/>
          </p:nvPr>
        </p:nvSpPr>
        <p:spPr>
          <a:xfrm>
            <a:off x="727650" y="1441200"/>
            <a:ext cx="7688700" cy="22611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sz="1400"/>
              <a:t>One fundamental characteristic of the database approach is that it provides some level of data abstraction. </a:t>
            </a:r>
            <a:endParaRPr sz="1400"/>
          </a:p>
          <a:p>
            <a:pPr indent="-317500" lvl="0" marL="457200" rtl="0" algn="l">
              <a:spcBef>
                <a:spcPts val="0"/>
              </a:spcBef>
              <a:spcAft>
                <a:spcPts val="0"/>
              </a:spcAft>
              <a:buSzPts val="1400"/>
              <a:buChar char="●"/>
            </a:pPr>
            <a:r>
              <a:rPr lang="en-GB" sz="1400"/>
              <a:t>Data abstraction generally refers to the suppression of details of data organization and storage, and the highlighting of the essential features for an improved understanding of data. </a:t>
            </a:r>
            <a:endParaRPr sz="1400"/>
          </a:p>
          <a:p>
            <a:pPr indent="-317500" lvl="0" marL="457200" rtl="0" algn="l">
              <a:spcBef>
                <a:spcPts val="0"/>
              </a:spcBef>
              <a:spcAft>
                <a:spcPts val="0"/>
              </a:spcAft>
              <a:buSzPts val="1400"/>
              <a:buChar char="●"/>
            </a:pPr>
            <a:r>
              <a:rPr lang="en-GB" sz="1400"/>
              <a:t>One of the main characteristics of the database approach is to support data abstraction so that different users can perceive data at their preferred level of detail.</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562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40"/>
              <a:t>Database design</a:t>
            </a:r>
            <a:endParaRPr sz="2840"/>
          </a:p>
        </p:txBody>
      </p:sp>
      <p:sp>
        <p:nvSpPr>
          <p:cNvPr id="236" name="Google Shape;236;p37"/>
          <p:cNvSpPr txBox="1"/>
          <p:nvPr>
            <p:ph idx="1" type="body"/>
          </p:nvPr>
        </p:nvSpPr>
        <p:spPr>
          <a:xfrm>
            <a:off x="7294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t>Database design is the process of producing a detailed data model of a database. This logical data model contains all the needed logical and physical design choices and physical storage parameters needed to generate a design in a Data Definition Language, which can then be used to create a database. A fully attributed data model contains detailed attributes for each entity. The term database design can be used to describe many different parts of the design of an overall database system.</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665350" y="606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Data Modelling</a:t>
            </a:r>
            <a:endParaRPr sz="3040"/>
          </a:p>
        </p:txBody>
      </p:sp>
      <p:sp>
        <p:nvSpPr>
          <p:cNvPr id="242" name="Google Shape;242;p38"/>
          <p:cNvSpPr txBox="1"/>
          <p:nvPr>
            <p:ph idx="1" type="body"/>
          </p:nvPr>
        </p:nvSpPr>
        <p:spPr>
          <a:xfrm>
            <a:off x="569725" y="1441200"/>
            <a:ext cx="7985400" cy="3517200"/>
          </a:xfrm>
          <a:prstGeom prst="rect">
            <a:avLst/>
          </a:prstGeom>
        </p:spPr>
        <p:txBody>
          <a:bodyPr anchorCtr="0" anchor="t" bIns="91425" lIns="91425" spcFirstLastPara="1" rIns="91425" wrap="square" tIns="91425">
            <a:noAutofit/>
          </a:bodyPr>
          <a:lstStyle/>
          <a:p>
            <a:pPr indent="0" lvl="0" marL="0" rtl="0" algn="l">
              <a:lnSpc>
                <a:spcPct val="65000"/>
              </a:lnSpc>
              <a:spcBef>
                <a:spcPts val="0"/>
              </a:spcBef>
              <a:spcAft>
                <a:spcPts val="0"/>
              </a:spcAft>
              <a:buSzPts val="1018"/>
              <a:buNone/>
            </a:pPr>
            <a:r>
              <a:rPr lang="en-GB" sz="1587"/>
              <a:t>Data model is a collection of conceptual tools used for describing data, data relationships</a:t>
            </a:r>
            <a:endParaRPr sz="1587"/>
          </a:p>
          <a:p>
            <a:pPr indent="0" lvl="0" marL="0" rtl="0" algn="l">
              <a:lnSpc>
                <a:spcPct val="65000"/>
              </a:lnSpc>
              <a:spcBef>
                <a:spcPts val="1200"/>
              </a:spcBef>
              <a:spcAft>
                <a:spcPts val="0"/>
              </a:spcAft>
              <a:buSzPts val="1018"/>
              <a:buNone/>
            </a:pPr>
            <a:r>
              <a:rPr lang="en-GB" sz="1587"/>
              <a:t>and data constraints. The model should enable the designer to incorporate a major</a:t>
            </a:r>
            <a:endParaRPr sz="1587"/>
          </a:p>
          <a:p>
            <a:pPr indent="0" lvl="0" marL="0" rtl="0" algn="l">
              <a:lnSpc>
                <a:spcPct val="65000"/>
              </a:lnSpc>
              <a:spcBef>
                <a:spcPts val="1200"/>
              </a:spcBef>
              <a:spcAft>
                <a:spcPts val="0"/>
              </a:spcAft>
              <a:buSzPts val="1018"/>
              <a:buNone/>
            </a:pPr>
            <a:r>
              <a:rPr lang="en-GB" sz="1587"/>
              <a:t>portion of semantics of the database in the system.</a:t>
            </a:r>
            <a:endParaRPr sz="1587"/>
          </a:p>
          <a:p>
            <a:pPr indent="0" lvl="0" marL="0" rtl="0" algn="l">
              <a:lnSpc>
                <a:spcPct val="65000"/>
              </a:lnSpc>
              <a:spcBef>
                <a:spcPts val="1200"/>
              </a:spcBef>
              <a:spcAft>
                <a:spcPts val="0"/>
              </a:spcAft>
              <a:buSzPts val="1018"/>
              <a:buNone/>
            </a:pPr>
            <a:r>
              <a:t/>
            </a:r>
            <a:endParaRPr sz="1587"/>
          </a:p>
          <a:p>
            <a:pPr indent="0" lvl="0" marL="0" rtl="0" algn="l">
              <a:lnSpc>
                <a:spcPct val="65000"/>
              </a:lnSpc>
              <a:spcBef>
                <a:spcPts val="1200"/>
              </a:spcBef>
              <a:spcAft>
                <a:spcPts val="0"/>
              </a:spcAft>
              <a:buSzPts val="1018"/>
              <a:buNone/>
            </a:pPr>
            <a:r>
              <a:rPr b="1" lang="en-GB" sz="1587"/>
              <a:t>Key Points : </a:t>
            </a:r>
            <a:endParaRPr b="1" sz="1587"/>
          </a:p>
          <a:p>
            <a:pPr indent="-300037" lvl="0" marL="457200" rtl="0" algn="l">
              <a:lnSpc>
                <a:spcPct val="65000"/>
              </a:lnSpc>
              <a:spcBef>
                <a:spcPts val="1200"/>
              </a:spcBef>
              <a:spcAft>
                <a:spcPts val="0"/>
              </a:spcAft>
              <a:buClr>
                <a:srgbClr val="000000"/>
              </a:buClr>
              <a:buSzPts val="1125"/>
              <a:buFont typeface="Lato"/>
              <a:buChar char="●"/>
            </a:pPr>
            <a:r>
              <a:rPr lang="en-GB" sz="1587"/>
              <a:t>Database design is the blueprint for a successful DBMS, ensuring efficient data organization and retrieval.</a:t>
            </a:r>
            <a:endParaRPr sz="1587"/>
          </a:p>
          <a:p>
            <a:pPr indent="-300037" lvl="0" marL="457200" rtl="0" algn="l">
              <a:lnSpc>
                <a:spcPct val="65000"/>
              </a:lnSpc>
              <a:spcBef>
                <a:spcPts val="0"/>
              </a:spcBef>
              <a:spcAft>
                <a:spcPts val="0"/>
              </a:spcAft>
              <a:buClr>
                <a:srgbClr val="000000"/>
              </a:buClr>
              <a:buSzPts val="1125"/>
              <a:buFont typeface="Lato"/>
              <a:buChar char="●"/>
            </a:pPr>
            <a:r>
              <a:rPr lang="en-GB" sz="1587"/>
              <a:t>Different models provide varying levels of abstraction and functionality for structuring data.</a:t>
            </a:r>
            <a:endParaRPr sz="1587"/>
          </a:p>
          <a:p>
            <a:pPr indent="-300037" lvl="0" marL="457200" rtl="0" algn="l">
              <a:lnSpc>
                <a:spcPct val="65000"/>
              </a:lnSpc>
              <a:spcBef>
                <a:spcPts val="0"/>
              </a:spcBef>
              <a:spcAft>
                <a:spcPts val="0"/>
              </a:spcAft>
              <a:buClr>
                <a:srgbClr val="000000"/>
              </a:buClr>
              <a:buSzPts val="1125"/>
              <a:buFont typeface="Lato"/>
              <a:buChar char="●"/>
            </a:pPr>
            <a:r>
              <a:rPr lang="en-GB" sz="1587"/>
              <a:t>Understanding these models empowers you to choose the best fit for your specific needs.</a:t>
            </a:r>
            <a:endParaRPr sz="1587"/>
          </a:p>
          <a:p>
            <a:pPr indent="0" lvl="0" marL="0" rtl="0" algn="l">
              <a:lnSpc>
                <a:spcPct val="65000"/>
              </a:lnSpc>
              <a:spcBef>
                <a:spcPts val="1200"/>
              </a:spcBef>
              <a:spcAft>
                <a:spcPts val="1200"/>
              </a:spcAft>
              <a:buSzPts val="1018"/>
              <a:buNone/>
            </a:pPr>
            <a:r>
              <a:t/>
            </a:r>
            <a:endParaRPr sz="1487"/>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9450" y="570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Object based data model</a:t>
            </a:r>
            <a:endParaRPr/>
          </a:p>
        </p:txBody>
      </p:sp>
      <p:sp>
        <p:nvSpPr>
          <p:cNvPr id="248" name="Google Shape;248;p39"/>
          <p:cNvSpPr txBox="1"/>
          <p:nvPr>
            <p:ph idx="1" type="body"/>
          </p:nvPr>
        </p:nvSpPr>
        <p:spPr>
          <a:xfrm>
            <a:off x="729450" y="1402350"/>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523"/>
              <a:buNone/>
            </a:pPr>
            <a:r>
              <a:rPr lang="en-GB" sz="1617"/>
              <a:t>Object based data model are used in describing data and data relationship in accordance with concept. In general, the object based data models are gaining wide acceptance for their flexible structuring capabilities. The Entity relationship model which is an object based model is widely used in practices as an appropriate database design tool</a:t>
            </a:r>
            <a:endParaRPr sz="1617"/>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7650" y="6154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t>
            </a:r>
            <a:r>
              <a:rPr lang="en-GB"/>
              <a:t>onceptual data model</a:t>
            </a:r>
            <a:endParaRPr/>
          </a:p>
          <a:p>
            <a:pPr indent="0" lvl="0" marL="0" rtl="0" algn="l">
              <a:spcBef>
                <a:spcPts val="0"/>
              </a:spcBef>
              <a:spcAft>
                <a:spcPts val="0"/>
              </a:spcAft>
              <a:buNone/>
            </a:pPr>
            <a:r>
              <a:t/>
            </a:r>
            <a:endParaRPr/>
          </a:p>
        </p:txBody>
      </p:sp>
      <p:sp>
        <p:nvSpPr>
          <p:cNvPr id="254" name="Google Shape;254;p40"/>
          <p:cNvSpPr txBox="1"/>
          <p:nvPr>
            <p:ph idx="1" type="body"/>
          </p:nvPr>
        </p:nvSpPr>
        <p:spPr>
          <a:xfrm>
            <a:off x="727650" y="1517400"/>
            <a:ext cx="7688700" cy="200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It </a:t>
            </a:r>
            <a:r>
              <a:rPr lang="en-GB" sz="1500"/>
              <a:t>identifies the highest-level relationships between the different entities. Features of conceptual data model include:</a:t>
            </a:r>
            <a:endParaRPr sz="1500"/>
          </a:p>
          <a:p>
            <a:pPr indent="0" lvl="0" marL="0" rtl="0" algn="l">
              <a:spcBef>
                <a:spcPts val="1200"/>
              </a:spcBef>
              <a:spcAft>
                <a:spcPts val="0"/>
              </a:spcAft>
              <a:buNone/>
            </a:pPr>
            <a:r>
              <a:rPr lang="en-GB" sz="1500"/>
              <a:t>– Includes the important entities and the relationships among them.</a:t>
            </a:r>
            <a:endParaRPr sz="1500"/>
          </a:p>
          <a:p>
            <a:pPr indent="0" lvl="0" marL="0" rtl="0" algn="l">
              <a:spcBef>
                <a:spcPts val="1200"/>
              </a:spcBef>
              <a:spcAft>
                <a:spcPts val="0"/>
              </a:spcAft>
              <a:buNone/>
            </a:pPr>
            <a:r>
              <a:rPr lang="en-GB" sz="1500"/>
              <a:t>– No attribute is specified.</a:t>
            </a:r>
            <a:endParaRPr sz="1500"/>
          </a:p>
          <a:p>
            <a:pPr indent="0" lvl="0" marL="0" rtl="0" algn="l">
              <a:spcBef>
                <a:spcPts val="1200"/>
              </a:spcBef>
              <a:spcAft>
                <a:spcPts val="1200"/>
              </a:spcAft>
              <a:buNone/>
            </a:pPr>
            <a:r>
              <a:rPr lang="en-GB" sz="1500"/>
              <a:t>– No primary key is specified.</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1"/>
          <p:cNvPicPr preferRelativeResize="0"/>
          <p:nvPr/>
        </p:nvPicPr>
        <p:blipFill>
          <a:blip r:embed="rId3">
            <a:alphaModFix/>
          </a:blip>
          <a:stretch>
            <a:fillRect/>
          </a:stretch>
        </p:blipFill>
        <p:spPr>
          <a:xfrm>
            <a:off x="882350" y="152400"/>
            <a:ext cx="7156025" cy="4838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5976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t>
            </a:r>
            <a:r>
              <a:rPr lang="en-GB"/>
              <a:t>ogical data model</a:t>
            </a:r>
            <a:endParaRPr/>
          </a:p>
        </p:txBody>
      </p:sp>
      <p:sp>
        <p:nvSpPr>
          <p:cNvPr id="265" name="Google Shape;265;p42"/>
          <p:cNvSpPr txBox="1"/>
          <p:nvPr>
            <p:ph idx="1" type="body"/>
          </p:nvPr>
        </p:nvSpPr>
        <p:spPr>
          <a:xfrm>
            <a:off x="727650" y="1441200"/>
            <a:ext cx="8138700" cy="308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GB" sz="1525"/>
              <a:t>It describes the data in as much detail as possible, without regard to how they will be physical implemented in the database. Features of a logical data model include:</a:t>
            </a:r>
            <a:endParaRPr sz="1525"/>
          </a:p>
          <a:p>
            <a:pPr indent="0" lvl="0" marL="0" rtl="0" algn="l">
              <a:lnSpc>
                <a:spcPct val="95000"/>
              </a:lnSpc>
              <a:spcBef>
                <a:spcPts val="1200"/>
              </a:spcBef>
              <a:spcAft>
                <a:spcPts val="0"/>
              </a:spcAft>
              <a:buSzPts val="275"/>
              <a:buNone/>
            </a:pPr>
            <a:r>
              <a:rPr lang="en-GB" sz="1525"/>
              <a:t>– Includes all entities and relationships among them.</a:t>
            </a:r>
            <a:endParaRPr sz="1525"/>
          </a:p>
          <a:p>
            <a:pPr indent="0" lvl="0" marL="0" rtl="0" algn="l">
              <a:lnSpc>
                <a:spcPct val="95000"/>
              </a:lnSpc>
              <a:spcBef>
                <a:spcPts val="1200"/>
              </a:spcBef>
              <a:spcAft>
                <a:spcPts val="0"/>
              </a:spcAft>
              <a:buSzPts val="275"/>
              <a:buNone/>
            </a:pPr>
            <a:r>
              <a:rPr lang="en-GB" sz="1525"/>
              <a:t>– All attributes for each entity are specified.</a:t>
            </a:r>
            <a:endParaRPr sz="1525"/>
          </a:p>
          <a:p>
            <a:pPr indent="0" lvl="0" marL="0" rtl="0" algn="l">
              <a:lnSpc>
                <a:spcPct val="95000"/>
              </a:lnSpc>
              <a:spcBef>
                <a:spcPts val="1200"/>
              </a:spcBef>
              <a:spcAft>
                <a:spcPts val="0"/>
              </a:spcAft>
              <a:buSzPts val="275"/>
              <a:buNone/>
            </a:pPr>
            <a:r>
              <a:rPr lang="en-GB" sz="1525"/>
              <a:t>– The primary key for each entity is specified.</a:t>
            </a:r>
            <a:endParaRPr sz="1525"/>
          </a:p>
          <a:p>
            <a:pPr indent="0" lvl="0" marL="0" rtl="0" algn="l">
              <a:lnSpc>
                <a:spcPct val="95000"/>
              </a:lnSpc>
              <a:spcBef>
                <a:spcPts val="1200"/>
              </a:spcBef>
              <a:spcAft>
                <a:spcPts val="0"/>
              </a:spcAft>
              <a:buSzPts val="275"/>
              <a:buNone/>
            </a:pPr>
            <a:r>
              <a:rPr lang="en-GB" sz="1525"/>
              <a:t>– Foreign keys (keys identifying the relationship between different entities) are specified.</a:t>
            </a:r>
            <a:endParaRPr sz="1525"/>
          </a:p>
          <a:p>
            <a:pPr indent="0" lvl="0" marL="0" rtl="0" algn="l">
              <a:lnSpc>
                <a:spcPct val="95000"/>
              </a:lnSpc>
              <a:spcBef>
                <a:spcPts val="1200"/>
              </a:spcBef>
              <a:spcAft>
                <a:spcPts val="1200"/>
              </a:spcAft>
              <a:buSzPts val="275"/>
              <a:buNone/>
            </a:pPr>
            <a:r>
              <a:rPr lang="en-GB" sz="1525"/>
              <a:t>– Normalization occurs at this level.</a:t>
            </a:r>
            <a:endParaRPr sz="1525"/>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565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440"/>
              <a:t>Data</a:t>
            </a:r>
            <a:endParaRPr sz="3440"/>
          </a:p>
        </p:txBody>
      </p:sp>
      <p:sp>
        <p:nvSpPr>
          <p:cNvPr id="104" name="Google Shape;104;p16"/>
          <p:cNvSpPr txBox="1"/>
          <p:nvPr>
            <p:ph idx="1" type="body"/>
          </p:nvPr>
        </p:nvSpPr>
        <p:spPr>
          <a:xfrm>
            <a:off x="605325" y="1521550"/>
            <a:ext cx="8225700" cy="12201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n-GB" sz="2300"/>
              <a:t>Data is a raw fact or unorganized form (such as alphabets, numbers, or symbols) that refers to o</a:t>
            </a:r>
            <a:r>
              <a:rPr lang="en-GB" sz="2300"/>
              <a:t>r </a:t>
            </a:r>
            <a:r>
              <a:rPr lang="en-GB" sz="2300"/>
              <a:t>represent, condition, ideas or objects data is limitless and present everywhere in the universe.</a:t>
            </a:r>
            <a:endParaRPr sz="2300"/>
          </a:p>
        </p:txBody>
      </p:sp>
      <p:pic>
        <p:nvPicPr>
          <p:cNvPr id="105" name="Google Shape;105;p16"/>
          <p:cNvPicPr preferRelativeResize="0"/>
          <p:nvPr/>
        </p:nvPicPr>
        <p:blipFill>
          <a:blip r:embed="rId3">
            <a:alphaModFix/>
          </a:blip>
          <a:stretch>
            <a:fillRect/>
          </a:stretch>
        </p:blipFill>
        <p:spPr>
          <a:xfrm>
            <a:off x="3179025" y="2901875"/>
            <a:ext cx="2414971" cy="2097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43"/>
          <p:cNvPicPr preferRelativeResize="0"/>
          <p:nvPr/>
        </p:nvPicPr>
        <p:blipFill>
          <a:blip r:embed="rId3">
            <a:alphaModFix/>
          </a:blip>
          <a:stretch>
            <a:fillRect/>
          </a:stretch>
        </p:blipFill>
        <p:spPr>
          <a:xfrm>
            <a:off x="828675" y="152400"/>
            <a:ext cx="7218623" cy="49910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7650" y="570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 Representational Data Model</a:t>
            </a:r>
            <a:endParaRPr/>
          </a:p>
        </p:txBody>
      </p:sp>
      <p:sp>
        <p:nvSpPr>
          <p:cNvPr id="276" name="Google Shape;276;p44"/>
          <p:cNvSpPr txBox="1"/>
          <p:nvPr>
            <p:ph idx="1" type="body"/>
          </p:nvPr>
        </p:nvSpPr>
        <p:spPr>
          <a:xfrm>
            <a:off x="727650" y="1562575"/>
            <a:ext cx="7898400" cy="3217800"/>
          </a:xfrm>
          <a:prstGeom prst="rect">
            <a:avLst/>
          </a:prstGeom>
        </p:spPr>
        <p:txBody>
          <a:bodyPr anchorCtr="0" anchor="t" bIns="91425" lIns="91425" spcFirstLastPara="1" rIns="91425" wrap="square" tIns="91425">
            <a:noAutofit/>
          </a:bodyPr>
          <a:lstStyle/>
          <a:p>
            <a:pPr indent="-337502" lvl="0" marL="457200" rtl="0" algn="just">
              <a:lnSpc>
                <a:spcPct val="95000"/>
              </a:lnSpc>
              <a:spcBef>
                <a:spcPts val="0"/>
              </a:spcBef>
              <a:spcAft>
                <a:spcPts val="0"/>
              </a:spcAft>
              <a:buSzPts val="1715"/>
              <a:buChar char="●"/>
            </a:pPr>
            <a:r>
              <a:rPr lang="en-GB" sz="1290">
                <a:solidFill>
                  <a:srgbClr val="273239"/>
                </a:solidFill>
                <a:highlight>
                  <a:srgbClr val="FFFFFF"/>
                </a:highlight>
                <a:latin typeface="Nunito"/>
                <a:ea typeface="Nunito"/>
                <a:cs typeface="Nunito"/>
                <a:sym typeface="Nunito"/>
              </a:rPr>
              <a:t>This type of data model is used to represent only the logical part of the database and does not represent the physical structure of the database. </a:t>
            </a:r>
            <a:endParaRPr sz="1290">
              <a:solidFill>
                <a:srgbClr val="273239"/>
              </a:solidFill>
              <a:highlight>
                <a:srgbClr val="FFFFFF"/>
              </a:highlight>
              <a:latin typeface="Nunito"/>
              <a:ea typeface="Nunito"/>
              <a:cs typeface="Nunito"/>
              <a:sym typeface="Nunito"/>
            </a:endParaRPr>
          </a:p>
          <a:p>
            <a:pPr indent="-337502" lvl="0" marL="457200" rtl="0" algn="just">
              <a:lnSpc>
                <a:spcPct val="95000"/>
              </a:lnSpc>
              <a:spcBef>
                <a:spcPts val="0"/>
              </a:spcBef>
              <a:spcAft>
                <a:spcPts val="0"/>
              </a:spcAft>
              <a:buSzPts val="1715"/>
              <a:buChar char="●"/>
            </a:pPr>
            <a:r>
              <a:rPr lang="en-GB" sz="1290">
                <a:solidFill>
                  <a:srgbClr val="273239"/>
                </a:solidFill>
                <a:highlight>
                  <a:srgbClr val="FFFFFF"/>
                </a:highlight>
                <a:latin typeface="Nunito"/>
                <a:ea typeface="Nunito"/>
                <a:cs typeface="Nunito"/>
                <a:sym typeface="Nunito"/>
              </a:rPr>
              <a:t>The representational data model allows us to focus primarily, on the design part of the database. A popular representational model is a </a:t>
            </a:r>
            <a:r>
              <a:rPr lang="en-GB" sz="1290" u="sng">
                <a:solidFill>
                  <a:schemeClr val="hlink"/>
                </a:solidFill>
                <a:highlight>
                  <a:srgbClr val="FFFFFF"/>
                </a:highlight>
                <a:latin typeface="Nunito"/>
                <a:ea typeface="Nunito"/>
                <a:cs typeface="Nunito"/>
                <a:sym typeface="Nunito"/>
                <a:hlinkClick r:id="rId3"/>
              </a:rPr>
              <a:t>Relational model</a:t>
            </a:r>
            <a:r>
              <a:rPr lang="en-GB" sz="1290">
                <a:solidFill>
                  <a:srgbClr val="273239"/>
                </a:solidFill>
                <a:highlight>
                  <a:srgbClr val="FFFFFF"/>
                </a:highlight>
                <a:latin typeface="Nunito"/>
                <a:ea typeface="Nunito"/>
                <a:cs typeface="Nunito"/>
                <a:sym typeface="Nunito"/>
              </a:rPr>
              <a:t>. </a:t>
            </a:r>
            <a:endParaRPr sz="1290">
              <a:solidFill>
                <a:srgbClr val="273239"/>
              </a:solidFill>
              <a:highlight>
                <a:srgbClr val="FFFFFF"/>
              </a:highlight>
              <a:latin typeface="Nunito"/>
              <a:ea typeface="Nunito"/>
              <a:cs typeface="Nunito"/>
              <a:sym typeface="Nunito"/>
            </a:endParaRPr>
          </a:p>
          <a:p>
            <a:pPr indent="-337502" lvl="0" marL="457200" rtl="0" algn="just">
              <a:lnSpc>
                <a:spcPct val="95000"/>
              </a:lnSpc>
              <a:spcBef>
                <a:spcPts val="0"/>
              </a:spcBef>
              <a:spcAft>
                <a:spcPts val="0"/>
              </a:spcAft>
              <a:buSzPts val="1715"/>
              <a:buChar char="●"/>
            </a:pPr>
            <a:r>
              <a:rPr lang="en-GB" sz="1290">
                <a:solidFill>
                  <a:srgbClr val="273239"/>
                </a:solidFill>
                <a:highlight>
                  <a:srgbClr val="FFFFFF"/>
                </a:highlight>
                <a:latin typeface="Nunito"/>
                <a:ea typeface="Nunito"/>
                <a:cs typeface="Nunito"/>
                <a:sym typeface="Nunito"/>
              </a:rPr>
              <a:t>The relational Model consists of </a:t>
            </a:r>
            <a:r>
              <a:rPr lang="en-GB" sz="1290" u="sng">
                <a:solidFill>
                  <a:schemeClr val="hlink"/>
                </a:solidFill>
                <a:highlight>
                  <a:srgbClr val="FFFFFF"/>
                </a:highlight>
                <a:latin typeface="Nunito"/>
                <a:ea typeface="Nunito"/>
                <a:cs typeface="Nunito"/>
                <a:sym typeface="Nunito"/>
                <a:hlinkClick r:id="rId4"/>
              </a:rPr>
              <a:t>Relational Algebra</a:t>
            </a:r>
            <a:r>
              <a:rPr lang="en-GB" sz="1290">
                <a:solidFill>
                  <a:srgbClr val="273239"/>
                </a:solidFill>
                <a:highlight>
                  <a:srgbClr val="FFFFFF"/>
                </a:highlight>
                <a:latin typeface="Nunito"/>
                <a:ea typeface="Nunito"/>
                <a:cs typeface="Nunito"/>
                <a:sym typeface="Nunito"/>
              </a:rPr>
              <a:t> and </a:t>
            </a:r>
            <a:r>
              <a:rPr lang="en-GB" sz="1290" u="sng">
                <a:solidFill>
                  <a:schemeClr val="hlink"/>
                </a:solidFill>
                <a:highlight>
                  <a:srgbClr val="FFFFFF"/>
                </a:highlight>
                <a:latin typeface="Nunito"/>
                <a:ea typeface="Nunito"/>
                <a:cs typeface="Nunito"/>
                <a:sym typeface="Nunito"/>
                <a:hlinkClick r:id="rId5"/>
              </a:rPr>
              <a:t>Relational Calculus</a:t>
            </a:r>
            <a:r>
              <a:rPr lang="en-GB" sz="1290">
                <a:solidFill>
                  <a:srgbClr val="273239"/>
                </a:solidFill>
                <a:highlight>
                  <a:srgbClr val="FFFFFF"/>
                </a:highlight>
                <a:latin typeface="Nunito"/>
                <a:ea typeface="Nunito"/>
                <a:cs typeface="Nunito"/>
                <a:sym typeface="Nunito"/>
              </a:rPr>
              <a:t>. In the Relational Model, we basically use tables to represent our data and the relationships between them. It is a theoretical concept whose practical implementation is done in Physical Data Model. </a:t>
            </a:r>
            <a:endParaRPr sz="1290">
              <a:solidFill>
                <a:srgbClr val="273239"/>
              </a:solidFill>
              <a:highlight>
                <a:srgbClr val="FFFFFF"/>
              </a:highlight>
              <a:latin typeface="Nunito"/>
              <a:ea typeface="Nunito"/>
              <a:cs typeface="Nunito"/>
              <a:sym typeface="Nunito"/>
            </a:endParaRPr>
          </a:p>
          <a:p>
            <a:pPr indent="-337502" lvl="0" marL="457200" rtl="0" algn="just">
              <a:lnSpc>
                <a:spcPct val="95000"/>
              </a:lnSpc>
              <a:spcBef>
                <a:spcPts val="0"/>
              </a:spcBef>
              <a:spcAft>
                <a:spcPts val="0"/>
              </a:spcAft>
              <a:buSzPts val="1715"/>
              <a:buChar char="●"/>
            </a:pPr>
            <a:r>
              <a:rPr lang="en-GB" sz="1290">
                <a:solidFill>
                  <a:srgbClr val="273239"/>
                </a:solidFill>
                <a:highlight>
                  <a:srgbClr val="FFFFFF"/>
                </a:highlight>
                <a:latin typeface="Nunito"/>
                <a:ea typeface="Nunito"/>
                <a:cs typeface="Nunito"/>
                <a:sym typeface="Nunito"/>
              </a:rPr>
              <a:t>The advantage of using a Representational data model is to provide a foundation to form the base for the Physical model</a:t>
            </a:r>
            <a:endParaRPr sz="1290">
              <a:solidFill>
                <a:srgbClr val="273239"/>
              </a:solidFill>
              <a:highlight>
                <a:srgbClr val="FFFFFF"/>
              </a:highlight>
              <a:latin typeface="Nunito"/>
              <a:ea typeface="Nunito"/>
              <a:cs typeface="Nunito"/>
              <a:sym typeface="Nunito"/>
            </a:endParaRPr>
          </a:p>
          <a:p>
            <a:pPr indent="-310515" lvl="0" marL="457200" rtl="0" algn="just">
              <a:lnSpc>
                <a:spcPct val="95000"/>
              </a:lnSpc>
              <a:spcBef>
                <a:spcPts val="0"/>
              </a:spcBef>
              <a:spcAft>
                <a:spcPts val="0"/>
              </a:spcAft>
              <a:buClr>
                <a:srgbClr val="273239"/>
              </a:buClr>
              <a:buSzPts val="1290"/>
              <a:buFont typeface="Nunito"/>
              <a:buChar char="●"/>
            </a:pPr>
            <a:r>
              <a:rPr lang="en-GB" sz="1205">
                <a:solidFill>
                  <a:srgbClr val="273239"/>
                </a:solidFill>
                <a:highlight>
                  <a:srgbClr val="FFFFFF"/>
                </a:highlight>
                <a:latin typeface="Nunito"/>
                <a:ea typeface="Nunito"/>
                <a:cs typeface="Nunito"/>
                <a:sym typeface="Nunito"/>
              </a:rPr>
              <a:t> </a:t>
            </a:r>
            <a:r>
              <a:rPr lang="en-GB" sz="1205" u="sng">
                <a:solidFill>
                  <a:schemeClr val="hlink"/>
                </a:solidFill>
                <a:highlight>
                  <a:srgbClr val="FFFFFF"/>
                </a:highlight>
                <a:latin typeface="Nunito"/>
                <a:ea typeface="Nunito"/>
                <a:cs typeface="Nunito"/>
                <a:sym typeface="Nunito"/>
                <a:hlinkClick r:id="rId6"/>
              </a:rPr>
              <a:t>Structured Query Language (SQL)</a:t>
            </a:r>
            <a:r>
              <a:rPr lang="en-GB" sz="1205">
                <a:solidFill>
                  <a:srgbClr val="273239"/>
                </a:solidFill>
                <a:highlight>
                  <a:srgbClr val="FFFFFF"/>
                </a:highlight>
                <a:latin typeface="Nunito"/>
                <a:ea typeface="Nunito"/>
                <a:cs typeface="Nunito"/>
                <a:sym typeface="Nunito"/>
              </a:rPr>
              <a:t> is used to practically implement Relational Algebra.</a:t>
            </a:r>
            <a:endParaRPr sz="1290">
              <a:solidFill>
                <a:srgbClr val="273239"/>
              </a:solidFill>
              <a:highlight>
                <a:srgbClr val="FFFFFF"/>
              </a:highlight>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685875" y="595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Steps In Developing a Database ?</a:t>
            </a:r>
            <a:endParaRPr/>
          </a:p>
        </p:txBody>
      </p:sp>
      <p:sp>
        <p:nvSpPr>
          <p:cNvPr id="282" name="Google Shape;282;p45"/>
          <p:cNvSpPr txBox="1"/>
          <p:nvPr>
            <p:ph idx="1" type="body"/>
          </p:nvPr>
        </p:nvSpPr>
        <p:spPr>
          <a:xfrm>
            <a:off x="727650" y="1555825"/>
            <a:ext cx="3727200" cy="3282600"/>
          </a:xfrm>
          <a:prstGeom prst="rect">
            <a:avLst/>
          </a:prstGeom>
        </p:spPr>
        <p:txBody>
          <a:bodyPr anchorCtr="0" anchor="t" bIns="91425" lIns="91425" spcFirstLastPara="1" rIns="91425" wrap="square" tIns="91425">
            <a:normAutofit/>
          </a:bodyPr>
          <a:lstStyle/>
          <a:p>
            <a:pPr indent="-127000" lvl="0" marL="139700" rtl="0" algn="l">
              <a:lnSpc>
                <a:spcPct val="80000"/>
              </a:lnSpc>
              <a:spcBef>
                <a:spcPts val="0"/>
              </a:spcBef>
              <a:spcAft>
                <a:spcPts val="0"/>
              </a:spcAft>
              <a:buClr>
                <a:srgbClr val="002060"/>
              </a:buClr>
              <a:buSzPts val="2000"/>
              <a:buFont typeface="Lato"/>
              <a:buChar char="•"/>
            </a:pPr>
            <a:r>
              <a:rPr lang="en-GB" sz="2000">
                <a:solidFill>
                  <a:srgbClr val="002060"/>
                </a:solidFill>
              </a:rPr>
              <a:t>Requirements analysis</a:t>
            </a:r>
            <a:endParaRPr sz="2000">
              <a:solidFill>
                <a:srgbClr val="000000"/>
              </a:solidFill>
            </a:endParaRPr>
          </a:p>
          <a:p>
            <a:pPr indent="0" lvl="0" marL="0" rtl="0" algn="l">
              <a:lnSpc>
                <a:spcPct val="80000"/>
              </a:lnSpc>
              <a:spcBef>
                <a:spcPts val="0"/>
              </a:spcBef>
              <a:spcAft>
                <a:spcPts val="0"/>
              </a:spcAft>
              <a:buClr>
                <a:srgbClr val="000000"/>
              </a:buClr>
              <a:buSzPts val="2900"/>
              <a:buFont typeface="Arial"/>
              <a:buNone/>
            </a:pPr>
            <a:r>
              <a:t/>
            </a:r>
            <a:endParaRPr sz="2800">
              <a:solidFill>
                <a:srgbClr val="000000"/>
              </a:solidFill>
            </a:endParaRPr>
          </a:p>
          <a:p>
            <a:pPr indent="-127000" lvl="0" marL="139700" rtl="0" algn="l">
              <a:lnSpc>
                <a:spcPct val="80000"/>
              </a:lnSpc>
              <a:spcBef>
                <a:spcPts val="0"/>
              </a:spcBef>
              <a:spcAft>
                <a:spcPts val="0"/>
              </a:spcAft>
              <a:buClr>
                <a:srgbClr val="FF0000"/>
              </a:buClr>
              <a:buSzPts val="2000"/>
              <a:buFont typeface="Lato"/>
              <a:buChar char="•"/>
            </a:pPr>
            <a:r>
              <a:rPr lang="en-GB" sz="2000">
                <a:solidFill>
                  <a:srgbClr val="FF0000"/>
                </a:solidFill>
              </a:rPr>
              <a:t>Conceptual Database design</a:t>
            </a:r>
            <a:endParaRPr sz="2000">
              <a:solidFill>
                <a:srgbClr val="000000"/>
              </a:solidFill>
            </a:endParaRPr>
          </a:p>
          <a:p>
            <a:pPr indent="0" lvl="0" marL="0" rtl="0" algn="l">
              <a:lnSpc>
                <a:spcPct val="80000"/>
              </a:lnSpc>
              <a:spcBef>
                <a:spcPts val="0"/>
              </a:spcBef>
              <a:spcAft>
                <a:spcPts val="0"/>
              </a:spcAft>
              <a:buClr>
                <a:srgbClr val="000000"/>
              </a:buClr>
              <a:buSzPts val="2900"/>
              <a:buFont typeface="Arial"/>
              <a:buNone/>
            </a:pPr>
            <a:r>
              <a:t/>
            </a:r>
            <a:endParaRPr sz="2800">
              <a:solidFill>
                <a:srgbClr val="000000"/>
              </a:solidFill>
            </a:endParaRPr>
          </a:p>
          <a:p>
            <a:pPr indent="-127000" lvl="0" marL="139700" rtl="0" algn="l">
              <a:lnSpc>
                <a:spcPct val="80000"/>
              </a:lnSpc>
              <a:spcBef>
                <a:spcPts val="0"/>
              </a:spcBef>
              <a:spcAft>
                <a:spcPts val="0"/>
              </a:spcAft>
              <a:buClr>
                <a:srgbClr val="002060"/>
              </a:buClr>
              <a:buSzPts val="2000"/>
              <a:buFont typeface="Arial"/>
              <a:buChar char="•"/>
            </a:pPr>
            <a:r>
              <a:rPr lang="en-GB" sz="2000">
                <a:solidFill>
                  <a:srgbClr val="002060"/>
                </a:solidFill>
              </a:rPr>
              <a:t>Logical Database design</a:t>
            </a:r>
            <a:endParaRPr sz="2000">
              <a:solidFill>
                <a:srgbClr val="000000"/>
              </a:solidFill>
            </a:endParaRPr>
          </a:p>
          <a:p>
            <a:pPr indent="0" lvl="0" marL="0" rtl="0" algn="l">
              <a:lnSpc>
                <a:spcPct val="80000"/>
              </a:lnSpc>
              <a:spcBef>
                <a:spcPts val="0"/>
              </a:spcBef>
              <a:spcAft>
                <a:spcPts val="0"/>
              </a:spcAft>
              <a:buClr>
                <a:srgbClr val="000000"/>
              </a:buClr>
              <a:buSzPts val="2900"/>
              <a:buFont typeface="Arial"/>
              <a:buNone/>
            </a:pPr>
            <a:r>
              <a:t/>
            </a:r>
            <a:endParaRPr sz="2800">
              <a:solidFill>
                <a:srgbClr val="000000"/>
              </a:solidFill>
            </a:endParaRPr>
          </a:p>
          <a:p>
            <a:pPr indent="-127000" lvl="0" marL="139700" rtl="0" algn="l">
              <a:lnSpc>
                <a:spcPct val="80000"/>
              </a:lnSpc>
              <a:spcBef>
                <a:spcPts val="0"/>
              </a:spcBef>
              <a:spcAft>
                <a:spcPts val="0"/>
              </a:spcAft>
              <a:buClr>
                <a:srgbClr val="00B050"/>
              </a:buClr>
              <a:buSzPts val="2000"/>
              <a:buFont typeface="Lato"/>
              <a:buChar char="•"/>
            </a:pPr>
            <a:r>
              <a:rPr lang="en-GB" sz="2000">
                <a:solidFill>
                  <a:srgbClr val="00B050"/>
                </a:solidFill>
              </a:rPr>
              <a:t>Physical Database design</a:t>
            </a:r>
            <a:endParaRPr sz="2000">
              <a:solidFill>
                <a:srgbClr val="000000"/>
              </a:solidFill>
            </a:endParaRPr>
          </a:p>
          <a:p>
            <a:pPr indent="0" lvl="0" marL="0" rtl="0" algn="l">
              <a:lnSpc>
                <a:spcPct val="80000"/>
              </a:lnSpc>
              <a:spcBef>
                <a:spcPts val="0"/>
              </a:spcBef>
              <a:spcAft>
                <a:spcPts val="0"/>
              </a:spcAft>
              <a:buClr>
                <a:srgbClr val="000000"/>
              </a:buClr>
              <a:buSzPts val="3100"/>
              <a:buFont typeface="Arial"/>
              <a:buNone/>
            </a:pPr>
            <a:r>
              <a:t/>
            </a:r>
            <a:endParaRPr sz="3000">
              <a:solidFill>
                <a:srgbClr val="000000"/>
              </a:solidFill>
            </a:endParaRPr>
          </a:p>
          <a:p>
            <a:pPr indent="-127000" lvl="0" marL="139700" rtl="0" algn="l">
              <a:lnSpc>
                <a:spcPct val="80000"/>
              </a:lnSpc>
              <a:spcBef>
                <a:spcPts val="0"/>
              </a:spcBef>
              <a:spcAft>
                <a:spcPts val="0"/>
              </a:spcAft>
              <a:buClr>
                <a:srgbClr val="002060"/>
              </a:buClr>
              <a:buSzPts val="2000"/>
              <a:buFont typeface="Lato"/>
              <a:buChar char="•"/>
            </a:pPr>
            <a:r>
              <a:rPr lang="en-GB" sz="2000">
                <a:solidFill>
                  <a:srgbClr val="002060"/>
                </a:solidFill>
              </a:rPr>
              <a:t>Applications and security</a:t>
            </a:r>
            <a:endParaRPr sz="2000">
              <a:solidFill>
                <a:srgbClr val="000000"/>
              </a:solidFill>
            </a:endParaRPr>
          </a:p>
          <a:p>
            <a:pPr indent="0" lvl="0" marL="0" rtl="0" algn="l">
              <a:lnSpc>
                <a:spcPct val="95000"/>
              </a:lnSpc>
              <a:spcBef>
                <a:spcPts val="0"/>
              </a:spcBef>
              <a:spcAft>
                <a:spcPts val="1200"/>
              </a:spcAft>
              <a:buNone/>
            </a:pPr>
            <a:r>
              <a:t/>
            </a:r>
            <a:endParaRPr sz="1200"/>
          </a:p>
        </p:txBody>
      </p:sp>
      <p:pic>
        <p:nvPicPr>
          <p:cNvPr id="283" name="Google Shape;283;p45"/>
          <p:cNvPicPr preferRelativeResize="0"/>
          <p:nvPr/>
        </p:nvPicPr>
        <p:blipFill rotWithShape="1">
          <a:blip r:embed="rId3">
            <a:alphaModFix/>
          </a:blip>
          <a:srcRect b="0" l="0" r="0" t="0"/>
          <a:stretch/>
        </p:blipFill>
        <p:spPr>
          <a:xfrm>
            <a:off x="5505975" y="1414500"/>
            <a:ext cx="2671325" cy="34239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6"/>
          <p:cNvSpPr txBox="1"/>
          <p:nvPr>
            <p:ph idx="1" type="body"/>
          </p:nvPr>
        </p:nvSpPr>
        <p:spPr>
          <a:xfrm>
            <a:off x="727650" y="1381450"/>
            <a:ext cx="5871600" cy="754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3100">
                <a:solidFill>
                  <a:srgbClr val="002060"/>
                </a:solidFill>
                <a:latin typeface="Calibri"/>
                <a:ea typeface="Calibri"/>
                <a:cs typeface="Calibri"/>
                <a:sym typeface="Calibri"/>
              </a:rPr>
              <a:t>UNIT - 3 Entity Relationship Model</a:t>
            </a:r>
            <a:endParaRPr sz="23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7"/>
          <p:cNvSpPr txBox="1"/>
          <p:nvPr>
            <p:ph type="title"/>
          </p:nvPr>
        </p:nvSpPr>
        <p:spPr>
          <a:xfrm>
            <a:off x="727650" y="560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Model</a:t>
            </a:r>
            <a:endParaRPr/>
          </a:p>
        </p:txBody>
      </p:sp>
      <p:sp>
        <p:nvSpPr>
          <p:cNvPr id="294" name="Google Shape;294;p47"/>
          <p:cNvSpPr txBox="1"/>
          <p:nvPr>
            <p:ph idx="1" type="body"/>
          </p:nvPr>
        </p:nvSpPr>
        <p:spPr>
          <a:xfrm>
            <a:off x="775875" y="1441200"/>
            <a:ext cx="7640400" cy="3135600"/>
          </a:xfrm>
          <a:prstGeom prst="rect">
            <a:avLst/>
          </a:prstGeom>
        </p:spPr>
        <p:txBody>
          <a:bodyPr anchorCtr="0" anchor="t" bIns="91425" lIns="91425" spcFirstLastPara="1" rIns="91425" wrap="square" tIns="91425">
            <a:normAutofit lnSpcReduction="20000"/>
          </a:bodyPr>
          <a:lstStyle/>
          <a:p>
            <a:pPr indent="0" lvl="0" marL="0" rtl="0" algn="l">
              <a:lnSpc>
                <a:spcPct val="105000"/>
              </a:lnSpc>
              <a:spcBef>
                <a:spcPts val="0"/>
              </a:spcBef>
              <a:spcAft>
                <a:spcPts val="0"/>
              </a:spcAft>
              <a:buSzPts val="935"/>
              <a:buNone/>
            </a:pPr>
            <a:r>
              <a:rPr lang="en-GB" sz="1400">
                <a:solidFill>
                  <a:schemeClr val="dk2"/>
                </a:solidFill>
              </a:rPr>
              <a:t>What we need to know ?</a:t>
            </a:r>
            <a:endParaRPr sz="1400">
              <a:solidFill>
                <a:schemeClr val="dk2"/>
              </a:solidFill>
            </a:endParaRPr>
          </a:p>
          <a:p>
            <a:pPr indent="0" lvl="0" marL="0" rtl="0" algn="l">
              <a:lnSpc>
                <a:spcPct val="105000"/>
              </a:lnSpc>
              <a:spcBef>
                <a:spcPts val="1200"/>
              </a:spcBef>
              <a:spcAft>
                <a:spcPts val="0"/>
              </a:spcAft>
              <a:buSzPts val="935"/>
              <a:buNone/>
            </a:pPr>
            <a:r>
              <a:t/>
            </a:r>
            <a:endParaRPr sz="1400">
              <a:solidFill>
                <a:schemeClr val="dk2"/>
              </a:solidFill>
            </a:endParaRPr>
          </a:p>
          <a:p>
            <a:pPr indent="-317500" lvl="0" marL="457200" rtl="0" algn="l">
              <a:lnSpc>
                <a:spcPct val="90000"/>
              </a:lnSpc>
              <a:spcBef>
                <a:spcPts val="1200"/>
              </a:spcBef>
              <a:spcAft>
                <a:spcPts val="0"/>
              </a:spcAft>
              <a:buClr>
                <a:schemeClr val="dk2"/>
              </a:buClr>
              <a:buSzPts val="1400"/>
              <a:buChar char="●"/>
            </a:pPr>
            <a:r>
              <a:rPr lang="en-GB" sz="1400">
                <a:solidFill>
                  <a:schemeClr val="dk2"/>
                </a:solidFill>
              </a:rPr>
              <a:t>What are the entities and relationships in the enterprise?</a:t>
            </a:r>
            <a:endParaRPr sz="1400">
              <a:solidFill>
                <a:schemeClr val="dk2"/>
              </a:solidFill>
            </a:endParaRPr>
          </a:p>
          <a:p>
            <a:pPr indent="0" lvl="0" marL="457200" rtl="0" algn="l">
              <a:lnSpc>
                <a:spcPct val="90000"/>
              </a:lnSpc>
              <a:spcBef>
                <a:spcPts val="100"/>
              </a:spcBef>
              <a:spcAft>
                <a:spcPts val="0"/>
              </a:spcAft>
              <a:buNone/>
            </a:pPr>
            <a:r>
              <a:t/>
            </a:r>
            <a:endParaRPr sz="1400">
              <a:solidFill>
                <a:schemeClr val="dk2"/>
              </a:solidFill>
            </a:endParaRPr>
          </a:p>
          <a:p>
            <a:pPr indent="-317500" lvl="0" marL="457200" rtl="0" algn="l">
              <a:lnSpc>
                <a:spcPct val="97500"/>
              </a:lnSpc>
              <a:spcBef>
                <a:spcPts val="400"/>
              </a:spcBef>
              <a:spcAft>
                <a:spcPts val="0"/>
              </a:spcAft>
              <a:buClr>
                <a:schemeClr val="dk2"/>
              </a:buClr>
              <a:buSzPts val="1400"/>
              <a:buChar char="●"/>
            </a:pPr>
            <a:r>
              <a:rPr lang="en-GB" sz="1400">
                <a:solidFill>
                  <a:schemeClr val="dk2"/>
                </a:solidFill>
              </a:rPr>
              <a:t>What information about these entities and relationships should  we store in the database?</a:t>
            </a:r>
            <a:endParaRPr sz="1400">
              <a:solidFill>
                <a:schemeClr val="dk2"/>
              </a:solidFill>
            </a:endParaRPr>
          </a:p>
          <a:p>
            <a:pPr indent="0" lvl="0" marL="457200" rtl="0" algn="l">
              <a:lnSpc>
                <a:spcPct val="97500"/>
              </a:lnSpc>
              <a:spcBef>
                <a:spcPts val="400"/>
              </a:spcBef>
              <a:spcAft>
                <a:spcPts val="0"/>
              </a:spcAft>
              <a:buNone/>
            </a:pPr>
            <a:r>
              <a:t/>
            </a:r>
            <a:endParaRPr sz="1400">
              <a:solidFill>
                <a:schemeClr val="dk2"/>
              </a:solidFill>
            </a:endParaRPr>
          </a:p>
          <a:p>
            <a:pPr indent="-317500" lvl="0" marL="457200" rtl="0" algn="l">
              <a:lnSpc>
                <a:spcPct val="97500"/>
              </a:lnSpc>
              <a:spcBef>
                <a:spcPts val="400"/>
              </a:spcBef>
              <a:spcAft>
                <a:spcPts val="0"/>
              </a:spcAft>
              <a:buClr>
                <a:schemeClr val="dk2"/>
              </a:buClr>
              <a:buSzPts val="1400"/>
              <a:buChar char="●"/>
            </a:pPr>
            <a:r>
              <a:rPr lang="en-GB" sz="1400">
                <a:solidFill>
                  <a:schemeClr val="dk2"/>
                </a:solidFill>
              </a:rPr>
              <a:t>What are the integrity constraints or business rules that hold?</a:t>
            </a:r>
            <a:endParaRPr sz="1400">
              <a:solidFill>
                <a:schemeClr val="dk2"/>
              </a:solidFill>
            </a:endParaRPr>
          </a:p>
          <a:p>
            <a:pPr indent="0" lvl="0" marL="457200" rtl="0" algn="l">
              <a:lnSpc>
                <a:spcPct val="97500"/>
              </a:lnSpc>
              <a:spcBef>
                <a:spcPts val="400"/>
              </a:spcBef>
              <a:spcAft>
                <a:spcPts val="0"/>
              </a:spcAft>
              <a:buNone/>
            </a:pPr>
            <a:r>
              <a:t/>
            </a:r>
            <a:endParaRPr sz="1400">
              <a:solidFill>
                <a:schemeClr val="dk2"/>
              </a:solidFill>
            </a:endParaRPr>
          </a:p>
          <a:p>
            <a:pPr indent="-317500" lvl="0" marL="457200" rtl="0" algn="l">
              <a:lnSpc>
                <a:spcPct val="90000"/>
              </a:lnSpc>
              <a:spcBef>
                <a:spcPts val="200"/>
              </a:spcBef>
              <a:spcAft>
                <a:spcPts val="0"/>
              </a:spcAft>
              <a:buClr>
                <a:schemeClr val="dk2"/>
              </a:buClr>
              <a:buSzPts val="1400"/>
              <a:buChar char="●"/>
            </a:pPr>
            <a:r>
              <a:rPr lang="en-GB" sz="1400">
                <a:solidFill>
                  <a:schemeClr val="dk2"/>
                </a:solidFill>
              </a:rPr>
              <a:t>A database	`schema’ in the ER Model can  be represented pictorially (ER diagrams).</a:t>
            </a:r>
            <a:endParaRPr sz="1400">
              <a:solidFill>
                <a:schemeClr val="dk2"/>
              </a:solidFill>
            </a:endParaRPr>
          </a:p>
          <a:p>
            <a:pPr indent="0" lvl="0" marL="457200" rtl="0" algn="l">
              <a:lnSpc>
                <a:spcPct val="90000"/>
              </a:lnSpc>
              <a:spcBef>
                <a:spcPts val="1200"/>
              </a:spcBef>
              <a:spcAft>
                <a:spcPts val="0"/>
              </a:spcAft>
              <a:buNone/>
            </a:pPr>
            <a:r>
              <a:t/>
            </a:r>
            <a:endParaRPr sz="1400">
              <a:solidFill>
                <a:schemeClr val="dk2"/>
              </a:solidFill>
            </a:endParaRPr>
          </a:p>
          <a:p>
            <a:pPr indent="-317500" lvl="0" marL="457200" rtl="0" algn="l">
              <a:lnSpc>
                <a:spcPct val="90000"/>
              </a:lnSpc>
              <a:spcBef>
                <a:spcPts val="1200"/>
              </a:spcBef>
              <a:spcAft>
                <a:spcPts val="0"/>
              </a:spcAft>
              <a:buClr>
                <a:schemeClr val="dk2"/>
              </a:buClr>
              <a:buSzPts val="1400"/>
              <a:buChar char="●"/>
            </a:pPr>
            <a:r>
              <a:rPr lang="en-GB" sz="1400">
                <a:solidFill>
                  <a:schemeClr val="dk2"/>
                </a:solidFill>
              </a:rPr>
              <a:t>Can map an ER diagram into a relational schema.</a:t>
            </a:r>
            <a:endParaRPr sz="1400">
              <a:solidFill>
                <a:schemeClr val="dk2"/>
              </a:solidFill>
            </a:endParaRPr>
          </a:p>
          <a:p>
            <a:pPr indent="0" lvl="0" marL="457200" rtl="0" algn="l">
              <a:lnSpc>
                <a:spcPct val="105000"/>
              </a:lnSpc>
              <a:spcBef>
                <a:spcPts val="0"/>
              </a:spcBef>
              <a:spcAft>
                <a:spcPts val="1200"/>
              </a:spcAft>
              <a:buSzPts val="935"/>
              <a:buNone/>
            </a:pPr>
            <a:r>
              <a:t/>
            </a:r>
            <a:endParaRPr sz="14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8"/>
          <p:cNvSpPr txBox="1"/>
          <p:nvPr>
            <p:ph type="title"/>
          </p:nvPr>
        </p:nvSpPr>
        <p:spPr>
          <a:xfrm>
            <a:off x="727650" y="577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Model - ENTITY</a:t>
            </a:r>
            <a:endParaRPr/>
          </a:p>
        </p:txBody>
      </p:sp>
      <p:sp>
        <p:nvSpPr>
          <p:cNvPr id="300" name="Google Shape;300;p48"/>
          <p:cNvSpPr txBox="1"/>
          <p:nvPr>
            <p:ph idx="1" type="body"/>
          </p:nvPr>
        </p:nvSpPr>
        <p:spPr>
          <a:xfrm>
            <a:off x="781775" y="1441200"/>
            <a:ext cx="7688700" cy="2952600"/>
          </a:xfrm>
          <a:prstGeom prst="rect">
            <a:avLst/>
          </a:prstGeom>
        </p:spPr>
        <p:txBody>
          <a:bodyPr anchorCtr="0" anchor="t" bIns="91425" lIns="91425" spcFirstLastPara="1" rIns="91425" wrap="square" tIns="91425">
            <a:noAutofit/>
          </a:bodyPr>
          <a:lstStyle/>
          <a:p>
            <a:pPr indent="-127000" lvl="1" marL="482600" rtl="0" algn="l">
              <a:lnSpc>
                <a:spcPct val="100000"/>
              </a:lnSpc>
              <a:spcBef>
                <a:spcPts val="100"/>
              </a:spcBef>
              <a:spcAft>
                <a:spcPts val="0"/>
              </a:spcAft>
              <a:buClr>
                <a:srgbClr val="242424"/>
              </a:buClr>
              <a:buSzPts val="1600"/>
              <a:buFont typeface="Lato"/>
              <a:buChar char="•"/>
            </a:pPr>
            <a:r>
              <a:rPr lang="en-GB" sz="1600">
                <a:solidFill>
                  <a:srgbClr val="242424"/>
                </a:solidFill>
              </a:rPr>
              <a:t>Real-world object distinguishable from other objects.</a:t>
            </a:r>
            <a:endParaRPr sz="1600">
              <a:solidFill>
                <a:srgbClr val="242424"/>
              </a:solidFill>
            </a:endParaRPr>
          </a:p>
          <a:p>
            <a:pPr indent="-152400" lvl="2" marL="825500" rtl="0" algn="l">
              <a:lnSpc>
                <a:spcPct val="100000"/>
              </a:lnSpc>
              <a:spcBef>
                <a:spcPts val="200"/>
              </a:spcBef>
              <a:spcAft>
                <a:spcPts val="0"/>
              </a:spcAft>
              <a:buClr>
                <a:srgbClr val="FF0000"/>
              </a:buClr>
              <a:buSzPts val="1600"/>
              <a:buFont typeface="Lato"/>
              <a:buChar char="•"/>
            </a:pPr>
            <a:r>
              <a:rPr lang="en-GB" sz="1600">
                <a:solidFill>
                  <a:srgbClr val="FF0000"/>
                </a:solidFill>
              </a:rPr>
              <a:t>For example, each student in a university is an entity</a:t>
            </a:r>
            <a:endParaRPr sz="1600">
              <a:solidFill>
                <a:srgbClr val="FF0000"/>
              </a:solidFill>
            </a:endParaRPr>
          </a:p>
          <a:p>
            <a:pPr indent="-127000" lvl="1" marL="482600" rtl="0" algn="l">
              <a:lnSpc>
                <a:spcPct val="107500"/>
              </a:lnSpc>
              <a:spcBef>
                <a:spcPts val="400"/>
              </a:spcBef>
              <a:spcAft>
                <a:spcPts val="0"/>
              </a:spcAft>
              <a:buClr>
                <a:srgbClr val="242424"/>
              </a:buClr>
              <a:buSzPts val="1600"/>
              <a:buFont typeface="Lato"/>
              <a:buChar char="•"/>
            </a:pPr>
            <a:r>
              <a:rPr lang="en-GB" sz="1600">
                <a:solidFill>
                  <a:srgbClr val="242424"/>
                </a:solidFill>
              </a:rPr>
              <a:t>An entity is described using a  set of attributes.	</a:t>
            </a:r>
            <a:endParaRPr sz="1600">
              <a:solidFill>
                <a:srgbClr val="242424"/>
              </a:solidFill>
            </a:endParaRPr>
          </a:p>
          <a:p>
            <a:pPr indent="-127000" lvl="1" marL="482600" rtl="0" algn="l">
              <a:lnSpc>
                <a:spcPct val="107500"/>
              </a:lnSpc>
              <a:spcBef>
                <a:spcPts val="400"/>
              </a:spcBef>
              <a:spcAft>
                <a:spcPts val="0"/>
              </a:spcAft>
              <a:buClr>
                <a:srgbClr val="242424"/>
              </a:buClr>
              <a:buSzPts val="1600"/>
              <a:buFont typeface="Lato"/>
              <a:buChar char="•"/>
            </a:pPr>
            <a:r>
              <a:rPr lang="en-GB" sz="1600">
                <a:solidFill>
                  <a:srgbClr val="242424"/>
                </a:solidFill>
              </a:rPr>
              <a:t>Each  attribute has a domain.</a:t>
            </a:r>
            <a:endParaRPr sz="1600">
              <a:solidFill>
                <a:srgbClr val="242424"/>
              </a:solidFill>
            </a:endParaRPr>
          </a:p>
          <a:p>
            <a:pPr indent="-127000" lvl="1" marL="482600" rtl="0" algn="l">
              <a:lnSpc>
                <a:spcPct val="100000"/>
              </a:lnSpc>
              <a:spcBef>
                <a:spcPts val="200"/>
              </a:spcBef>
              <a:spcAft>
                <a:spcPts val="0"/>
              </a:spcAft>
              <a:buClr>
                <a:srgbClr val="242424"/>
              </a:buClr>
              <a:buSzPts val="1600"/>
              <a:buFont typeface="Lato"/>
              <a:buChar char="•"/>
            </a:pPr>
            <a:r>
              <a:rPr lang="en-GB" sz="1600">
                <a:solidFill>
                  <a:srgbClr val="242424"/>
                </a:solidFill>
              </a:rPr>
              <a:t>Each entity has a value for each of its attributes.</a:t>
            </a:r>
            <a:endParaRPr sz="1600">
              <a:solidFill>
                <a:srgbClr val="242424"/>
              </a:solidFill>
            </a:endParaRPr>
          </a:p>
          <a:p>
            <a:pPr indent="-152400" lvl="2" marL="825500" rtl="0" algn="l">
              <a:lnSpc>
                <a:spcPct val="113250"/>
              </a:lnSpc>
              <a:spcBef>
                <a:spcPts val="200"/>
              </a:spcBef>
              <a:spcAft>
                <a:spcPts val="0"/>
              </a:spcAft>
              <a:buClr>
                <a:srgbClr val="00B050"/>
              </a:buClr>
              <a:buSzPts val="1600"/>
              <a:buFont typeface="Lato"/>
              <a:buChar char="•"/>
            </a:pPr>
            <a:r>
              <a:rPr lang="en-GB" sz="1600">
                <a:solidFill>
                  <a:srgbClr val="00B050"/>
                </a:solidFill>
              </a:rPr>
              <a:t>For example, a particular student entity have the value 12321 for</a:t>
            </a:r>
            <a:endParaRPr sz="1600">
              <a:solidFill>
                <a:srgbClr val="00B050"/>
              </a:solidFill>
            </a:endParaRPr>
          </a:p>
          <a:p>
            <a:pPr indent="0" lvl="0" marL="825500" rtl="0" algn="l">
              <a:lnSpc>
                <a:spcPct val="113250"/>
              </a:lnSpc>
              <a:spcBef>
                <a:spcPts val="0"/>
              </a:spcBef>
              <a:spcAft>
                <a:spcPts val="0"/>
              </a:spcAft>
              <a:buClr>
                <a:srgbClr val="000000"/>
              </a:buClr>
              <a:buFont typeface="Arial"/>
              <a:buNone/>
            </a:pPr>
            <a:r>
              <a:rPr i="1" lang="en-GB" sz="1600">
                <a:solidFill>
                  <a:srgbClr val="00B050"/>
                </a:solidFill>
              </a:rPr>
              <a:t>Roll No., </a:t>
            </a:r>
            <a:r>
              <a:rPr lang="en-GB" sz="1600">
                <a:solidFill>
                  <a:srgbClr val="00B050"/>
                </a:solidFill>
              </a:rPr>
              <a:t>the value Shyam for </a:t>
            </a:r>
            <a:r>
              <a:rPr i="1" lang="en-GB" sz="1600">
                <a:solidFill>
                  <a:srgbClr val="00B050"/>
                </a:solidFill>
              </a:rPr>
              <a:t>name</a:t>
            </a:r>
            <a:endParaRPr sz="1600">
              <a:solidFill>
                <a:srgbClr val="00B050"/>
              </a:solidFill>
            </a:endParaRPr>
          </a:p>
          <a:p>
            <a:pPr indent="0" lvl="0" marL="0" rtl="0" algn="l">
              <a:spcBef>
                <a:spcPts val="0"/>
              </a:spcBef>
              <a:spcAft>
                <a:spcPts val="1200"/>
              </a:spcAft>
              <a:buNone/>
            </a:pPr>
            <a:r>
              <a:t/>
            </a:r>
            <a:endParaRPr sz="1600">
              <a:solidFill>
                <a:srgbClr val="242424"/>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9"/>
          <p:cNvSpPr txBox="1"/>
          <p:nvPr>
            <p:ph type="title"/>
          </p:nvPr>
        </p:nvSpPr>
        <p:spPr>
          <a:xfrm>
            <a:off x="729450" y="586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Model - ENTITY SET</a:t>
            </a:r>
            <a:endParaRPr/>
          </a:p>
        </p:txBody>
      </p:sp>
      <p:sp>
        <p:nvSpPr>
          <p:cNvPr id="306" name="Google Shape;306;p49"/>
          <p:cNvSpPr txBox="1"/>
          <p:nvPr>
            <p:ph idx="1" type="body"/>
          </p:nvPr>
        </p:nvSpPr>
        <p:spPr>
          <a:xfrm>
            <a:off x="729450" y="1441200"/>
            <a:ext cx="7688700" cy="1400700"/>
          </a:xfrm>
          <a:prstGeom prst="rect">
            <a:avLst/>
          </a:prstGeom>
        </p:spPr>
        <p:txBody>
          <a:bodyPr anchorCtr="0" anchor="t" bIns="91425" lIns="91425" spcFirstLastPara="1" rIns="91425" wrap="square" tIns="91425">
            <a:normAutofit lnSpcReduction="10000"/>
          </a:bodyPr>
          <a:lstStyle/>
          <a:p>
            <a:pPr indent="-139700" lvl="1" marL="482600" rtl="0" algn="just">
              <a:lnSpc>
                <a:spcPct val="90300"/>
              </a:lnSpc>
              <a:spcBef>
                <a:spcPts val="400"/>
              </a:spcBef>
              <a:spcAft>
                <a:spcPts val="0"/>
              </a:spcAft>
              <a:buClr>
                <a:srgbClr val="000000"/>
              </a:buClr>
              <a:buSzPts val="1800"/>
              <a:buFont typeface="Arial"/>
              <a:buChar char="•"/>
            </a:pPr>
            <a:r>
              <a:rPr lang="en-GB" sz="1800">
                <a:solidFill>
                  <a:srgbClr val="000000"/>
                </a:solidFill>
              </a:rPr>
              <a:t>Set of entities of the same type that share the same  properties, or attributes. The set of all employees at a given  university, for example can define the entity set </a:t>
            </a:r>
            <a:r>
              <a:rPr i="1" lang="en-GB" sz="1800">
                <a:solidFill>
                  <a:srgbClr val="FF0000"/>
                </a:solidFill>
              </a:rPr>
              <a:t>employees</a:t>
            </a:r>
            <a:r>
              <a:rPr lang="en-GB" sz="1800">
                <a:solidFill>
                  <a:srgbClr val="000000"/>
                </a:solidFill>
              </a:rPr>
              <a:t>.</a:t>
            </a:r>
            <a:endParaRPr sz="1800">
              <a:solidFill>
                <a:srgbClr val="000000"/>
              </a:solidFill>
            </a:endParaRPr>
          </a:p>
          <a:p>
            <a:pPr indent="-139700" lvl="1" marL="482600" rtl="0" algn="just">
              <a:lnSpc>
                <a:spcPct val="100000"/>
              </a:lnSpc>
              <a:spcBef>
                <a:spcPts val="200"/>
              </a:spcBef>
              <a:spcAft>
                <a:spcPts val="0"/>
              </a:spcAft>
              <a:buClr>
                <a:srgbClr val="000000"/>
              </a:buClr>
              <a:buSzPts val="1800"/>
              <a:buFont typeface="Lato"/>
              <a:buChar char="•"/>
            </a:pPr>
            <a:r>
              <a:rPr lang="en-GB" sz="1800">
                <a:solidFill>
                  <a:srgbClr val="000000"/>
                </a:solidFill>
              </a:rPr>
              <a:t>Each entity set has a </a:t>
            </a:r>
            <a:r>
              <a:rPr lang="en-GB" sz="1800">
                <a:solidFill>
                  <a:srgbClr val="00B050"/>
                </a:solidFill>
              </a:rPr>
              <a:t>key</a:t>
            </a:r>
            <a:r>
              <a:rPr lang="en-GB" sz="1800">
                <a:solidFill>
                  <a:srgbClr val="000000"/>
                </a:solidFill>
              </a:rPr>
              <a:t>.</a:t>
            </a:r>
            <a:endParaRPr sz="1800">
              <a:solidFill>
                <a:srgbClr val="000000"/>
              </a:solidFill>
            </a:endParaRPr>
          </a:p>
          <a:p>
            <a:pPr indent="0" lvl="0" marL="0" rtl="0" algn="l">
              <a:spcBef>
                <a:spcPts val="0"/>
              </a:spcBef>
              <a:spcAft>
                <a:spcPts val="1200"/>
              </a:spcAft>
              <a:buNone/>
            </a:pPr>
            <a:r>
              <a:t/>
            </a:r>
            <a:endParaRPr>
              <a:solidFill>
                <a:srgbClr val="000000"/>
              </a:solidFill>
            </a:endParaRPr>
          </a:p>
        </p:txBody>
      </p:sp>
      <p:pic>
        <p:nvPicPr>
          <p:cNvPr id="307" name="Google Shape;307;p49"/>
          <p:cNvPicPr preferRelativeResize="0"/>
          <p:nvPr/>
        </p:nvPicPr>
        <p:blipFill rotWithShape="1">
          <a:blip r:embed="rId3">
            <a:alphaModFix/>
          </a:blip>
          <a:srcRect b="0" l="0" r="0" t="0"/>
          <a:stretch/>
        </p:blipFill>
        <p:spPr>
          <a:xfrm>
            <a:off x="2379300" y="2792599"/>
            <a:ext cx="4788200" cy="1941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idx="1" type="body"/>
          </p:nvPr>
        </p:nvSpPr>
        <p:spPr>
          <a:xfrm>
            <a:off x="727650" y="1590675"/>
            <a:ext cx="7688700" cy="2261100"/>
          </a:xfrm>
          <a:prstGeom prst="rect">
            <a:avLst/>
          </a:prstGeom>
        </p:spPr>
        <p:txBody>
          <a:bodyPr anchorCtr="0" anchor="t" bIns="91425" lIns="91425" spcFirstLastPara="1" rIns="91425" wrap="square" tIns="91425">
            <a:normAutofit/>
          </a:bodyPr>
          <a:lstStyle/>
          <a:p>
            <a:pPr indent="-114300" lvl="0" marL="139700" marR="228600" rtl="0" algn="l">
              <a:lnSpc>
                <a:spcPct val="107142"/>
              </a:lnSpc>
              <a:spcBef>
                <a:spcPts val="0"/>
              </a:spcBef>
              <a:spcAft>
                <a:spcPts val="0"/>
              </a:spcAft>
              <a:buClr>
                <a:srgbClr val="002060"/>
              </a:buClr>
              <a:buSzPts val="1800"/>
              <a:buFont typeface="Lato"/>
              <a:buChar char="•"/>
            </a:pPr>
            <a:r>
              <a:rPr lang="en-GB" sz="1800">
                <a:solidFill>
                  <a:srgbClr val="002060"/>
                </a:solidFill>
              </a:rPr>
              <a:t>Minimal set of attributes which uniquely identify an  instance of a entity</a:t>
            </a:r>
            <a:endParaRPr sz="1800">
              <a:solidFill>
                <a:srgbClr val="000000"/>
              </a:solidFill>
            </a:endParaRPr>
          </a:p>
          <a:p>
            <a:pPr indent="-114300" lvl="0" marL="139700" rtl="0" algn="l">
              <a:lnSpc>
                <a:spcPct val="100000"/>
              </a:lnSpc>
              <a:spcBef>
                <a:spcPts val="500"/>
              </a:spcBef>
              <a:spcAft>
                <a:spcPts val="0"/>
              </a:spcAft>
              <a:buClr>
                <a:srgbClr val="002060"/>
              </a:buClr>
              <a:buSzPts val="1800"/>
              <a:buFont typeface="Lato"/>
              <a:buChar char="•"/>
            </a:pPr>
            <a:r>
              <a:rPr lang="en-GB" sz="1800">
                <a:solidFill>
                  <a:srgbClr val="002060"/>
                </a:solidFill>
              </a:rPr>
              <a:t>Many candidate keys choose one to be a primary keys</a:t>
            </a:r>
            <a:endParaRPr sz="1800">
              <a:solidFill>
                <a:srgbClr val="000000"/>
              </a:solidFill>
            </a:endParaRPr>
          </a:p>
          <a:p>
            <a:pPr indent="0" lvl="0" marL="0" rtl="0" algn="l">
              <a:lnSpc>
                <a:spcPct val="100000"/>
              </a:lnSpc>
              <a:spcBef>
                <a:spcPts val="500"/>
              </a:spcBef>
              <a:spcAft>
                <a:spcPts val="0"/>
              </a:spcAft>
              <a:buNone/>
            </a:pPr>
            <a:r>
              <a:t/>
            </a:r>
            <a:endParaRPr sz="1800">
              <a:solidFill>
                <a:srgbClr val="000000"/>
              </a:solidFill>
            </a:endParaRPr>
          </a:p>
          <a:p>
            <a:pPr indent="0" lvl="0" marL="0" rtl="0" algn="l">
              <a:spcBef>
                <a:spcPts val="0"/>
              </a:spcBef>
              <a:spcAft>
                <a:spcPts val="1200"/>
              </a:spcAft>
              <a:buNone/>
            </a:pPr>
            <a:r>
              <a:t/>
            </a:r>
            <a:endParaRPr sz="1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1"/>
          <p:cNvSpPr txBox="1"/>
          <p:nvPr>
            <p:ph type="title"/>
          </p:nvPr>
        </p:nvSpPr>
        <p:spPr>
          <a:xfrm>
            <a:off x="729450" y="6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Model - RELATIONSHIPS</a:t>
            </a:r>
            <a:endParaRPr/>
          </a:p>
        </p:txBody>
      </p:sp>
      <p:sp>
        <p:nvSpPr>
          <p:cNvPr id="318" name="Google Shape;318;p51"/>
          <p:cNvSpPr txBox="1"/>
          <p:nvPr>
            <p:ph idx="1" type="body"/>
          </p:nvPr>
        </p:nvSpPr>
        <p:spPr>
          <a:xfrm>
            <a:off x="729450" y="1512225"/>
            <a:ext cx="7688700" cy="3108300"/>
          </a:xfrm>
          <a:prstGeom prst="rect">
            <a:avLst/>
          </a:prstGeom>
        </p:spPr>
        <p:txBody>
          <a:bodyPr anchorCtr="0" anchor="t" bIns="91425" lIns="91425" spcFirstLastPara="1" rIns="91425" wrap="square" tIns="91425">
            <a:noAutofit/>
          </a:bodyPr>
          <a:lstStyle/>
          <a:p>
            <a:pPr indent="-114300" lvl="0" marL="139700" rtl="0" algn="l">
              <a:lnSpc>
                <a:spcPct val="100000"/>
              </a:lnSpc>
              <a:spcBef>
                <a:spcPts val="0"/>
              </a:spcBef>
              <a:spcAft>
                <a:spcPts val="0"/>
              </a:spcAft>
              <a:buClr>
                <a:srgbClr val="242424"/>
              </a:buClr>
              <a:buSzPts val="1800"/>
              <a:buFont typeface="Lato"/>
              <a:buChar char="•"/>
            </a:pPr>
            <a:r>
              <a:rPr b="1" lang="en-GB" sz="1800">
                <a:solidFill>
                  <a:srgbClr val="242424"/>
                </a:solidFill>
              </a:rPr>
              <a:t>Relationship</a:t>
            </a:r>
            <a:endParaRPr b="1" sz="1800">
              <a:solidFill>
                <a:srgbClr val="242424"/>
              </a:solidFill>
            </a:endParaRPr>
          </a:p>
          <a:p>
            <a:pPr indent="-139700" lvl="1" marL="482600" rtl="0" algn="just">
              <a:lnSpc>
                <a:spcPct val="100000"/>
              </a:lnSpc>
              <a:spcBef>
                <a:spcPts val="400"/>
              </a:spcBef>
              <a:spcAft>
                <a:spcPts val="0"/>
              </a:spcAft>
              <a:buClr>
                <a:srgbClr val="242424"/>
              </a:buClr>
              <a:buSzPts val="1800"/>
              <a:buFont typeface="Arial"/>
              <a:buChar char="•"/>
            </a:pPr>
            <a:r>
              <a:rPr lang="en-GB" sz="1800">
                <a:solidFill>
                  <a:srgbClr val="242424"/>
                </a:solidFill>
              </a:rPr>
              <a:t>Association among two or more entities. For example, we can  define a relationship </a:t>
            </a:r>
            <a:r>
              <a:rPr i="1" lang="en-GB" sz="1800">
                <a:solidFill>
                  <a:srgbClr val="FF0000"/>
                </a:solidFill>
              </a:rPr>
              <a:t>works in</a:t>
            </a:r>
            <a:r>
              <a:rPr i="1" lang="en-GB" sz="1800">
                <a:solidFill>
                  <a:srgbClr val="242424"/>
                </a:solidFill>
              </a:rPr>
              <a:t> </a:t>
            </a:r>
            <a:r>
              <a:rPr lang="en-GB" sz="1800">
                <a:solidFill>
                  <a:srgbClr val="242424"/>
                </a:solidFill>
              </a:rPr>
              <a:t>that associate's employee </a:t>
            </a:r>
            <a:r>
              <a:rPr i="1" lang="en-GB" sz="1800">
                <a:solidFill>
                  <a:srgbClr val="FF0000"/>
                </a:solidFill>
              </a:rPr>
              <a:t>Ram</a:t>
            </a:r>
            <a:r>
              <a:rPr i="1" lang="en-GB" sz="1800">
                <a:solidFill>
                  <a:srgbClr val="242424"/>
                </a:solidFill>
              </a:rPr>
              <a:t> </a:t>
            </a:r>
            <a:r>
              <a:rPr lang="en-GB" sz="1800">
                <a:solidFill>
                  <a:srgbClr val="242424"/>
                </a:solidFill>
              </a:rPr>
              <a:t>with  department </a:t>
            </a:r>
            <a:r>
              <a:rPr i="1" lang="en-GB" sz="1800">
                <a:solidFill>
                  <a:srgbClr val="FF0000"/>
                </a:solidFill>
              </a:rPr>
              <a:t>Computer Science</a:t>
            </a:r>
            <a:endParaRPr sz="1800">
              <a:solidFill>
                <a:srgbClr val="FF0000"/>
              </a:solidFill>
            </a:endParaRPr>
          </a:p>
          <a:p>
            <a:pPr indent="-114300" lvl="0" marL="139700" rtl="0" algn="l">
              <a:lnSpc>
                <a:spcPct val="100000"/>
              </a:lnSpc>
              <a:spcBef>
                <a:spcPts val="500"/>
              </a:spcBef>
              <a:spcAft>
                <a:spcPts val="0"/>
              </a:spcAft>
              <a:buClr>
                <a:srgbClr val="242424"/>
              </a:buClr>
              <a:buSzPts val="1800"/>
              <a:buFont typeface="Lato"/>
              <a:buChar char="•"/>
            </a:pPr>
            <a:r>
              <a:rPr b="1" lang="en-GB" sz="1800">
                <a:solidFill>
                  <a:srgbClr val="242424"/>
                </a:solidFill>
              </a:rPr>
              <a:t>Relationships have</a:t>
            </a:r>
            <a:endParaRPr b="1" sz="1800">
              <a:solidFill>
                <a:srgbClr val="242424"/>
              </a:solidFill>
            </a:endParaRPr>
          </a:p>
          <a:p>
            <a:pPr indent="-139700" lvl="1" marL="482600" rtl="0" algn="l">
              <a:lnSpc>
                <a:spcPct val="100000"/>
              </a:lnSpc>
              <a:spcBef>
                <a:spcPts val="200"/>
              </a:spcBef>
              <a:spcAft>
                <a:spcPts val="0"/>
              </a:spcAft>
              <a:buClr>
                <a:srgbClr val="242424"/>
              </a:buClr>
              <a:buSzPts val="1800"/>
              <a:buFont typeface="Lato"/>
              <a:buChar char="•"/>
            </a:pPr>
            <a:r>
              <a:rPr lang="en-GB" sz="1800">
                <a:solidFill>
                  <a:srgbClr val="242424"/>
                </a:solidFill>
              </a:rPr>
              <a:t>A name</a:t>
            </a:r>
            <a:endParaRPr sz="1800">
              <a:solidFill>
                <a:srgbClr val="242424"/>
              </a:solidFill>
            </a:endParaRPr>
          </a:p>
          <a:p>
            <a:pPr indent="-139700" lvl="1" marL="482600" rtl="0" algn="l">
              <a:lnSpc>
                <a:spcPct val="100000"/>
              </a:lnSpc>
              <a:spcBef>
                <a:spcPts val="100"/>
              </a:spcBef>
              <a:spcAft>
                <a:spcPts val="0"/>
              </a:spcAft>
              <a:buClr>
                <a:srgbClr val="242424"/>
              </a:buClr>
              <a:buSzPts val="1800"/>
              <a:buFont typeface="Lato"/>
              <a:buChar char="•"/>
            </a:pPr>
            <a:r>
              <a:rPr lang="en-GB" sz="1800">
                <a:solidFill>
                  <a:srgbClr val="242424"/>
                </a:solidFill>
              </a:rPr>
              <a:t>A set of entities that participate in them</a:t>
            </a:r>
            <a:endParaRPr sz="1800">
              <a:solidFill>
                <a:srgbClr val="242424"/>
              </a:solidFill>
            </a:endParaRPr>
          </a:p>
          <a:p>
            <a:pPr indent="-139700" lvl="1" marL="482600" marR="12700" rtl="0" algn="l">
              <a:lnSpc>
                <a:spcPct val="100000"/>
              </a:lnSpc>
              <a:spcBef>
                <a:spcPts val="400"/>
              </a:spcBef>
              <a:spcAft>
                <a:spcPts val="0"/>
              </a:spcAft>
              <a:buClr>
                <a:srgbClr val="242424"/>
              </a:buClr>
              <a:buSzPts val="1800"/>
              <a:buFont typeface="Lato"/>
              <a:buChar char="•"/>
            </a:pPr>
            <a:r>
              <a:rPr lang="en-GB" sz="1800">
                <a:solidFill>
                  <a:srgbClr val="242424"/>
                </a:solidFill>
              </a:rPr>
              <a:t>A degree - the  number of entities that participate	(most have  degree 2)</a:t>
            </a:r>
            <a:endParaRPr sz="1800">
              <a:solidFill>
                <a:srgbClr val="242424"/>
              </a:solidFill>
            </a:endParaRPr>
          </a:p>
          <a:p>
            <a:pPr indent="-139700" lvl="1" marL="482600" rtl="0" algn="l">
              <a:lnSpc>
                <a:spcPct val="100000"/>
              </a:lnSpc>
              <a:spcBef>
                <a:spcPts val="200"/>
              </a:spcBef>
              <a:spcAft>
                <a:spcPts val="0"/>
              </a:spcAft>
              <a:buClr>
                <a:srgbClr val="242424"/>
              </a:buClr>
              <a:buSzPts val="1800"/>
              <a:buFont typeface="Lato"/>
              <a:buChar char="•"/>
            </a:pPr>
            <a:r>
              <a:rPr lang="en-GB" sz="1800">
                <a:solidFill>
                  <a:srgbClr val="242424"/>
                </a:solidFill>
              </a:rPr>
              <a:t>A cardinality ratio</a:t>
            </a:r>
            <a:endParaRPr sz="1800">
              <a:solidFill>
                <a:srgbClr val="242424"/>
              </a:solidFill>
            </a:endParaRPr>
          </a:p>
          <a:p>
            <a:pPr indent="0" lvl="0" marL="0" rtl="0" algn="l">
              <a:lnSpc>
                <a:spcPct val="100000"/>
              </a:lnSpc>
              <a:spcBef>
                <a:spcPts val="0"/>
              </a:spcBef>
              <a:spcAft>
                <a:spcPts val="1200"/>
              </a:spcAft>
              <a:buNone/>
            </a:pPr>
            <a:r>
              <a:t/>
            </a:r>
            <a:endParaRPr sz="1800">
              <a:solidFill>
                <a:srgbClr val="24242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idx="1" type="body"/>
          </p:nvPr>
        </p:nvSpPr>
        <p:spPr>
          <a:xfrm>
            <a:off x="727650" y="1329150"/>
            <a:ext cx="7780800" cy="2820600"/>
          </a:xfrm>
          <a:prstGeom prst="rect">
            <a:avLst/>
          </a:prstGeom>
        </p:spPr>
        <p:txBody>
          <a:bodyPr anchorCtr="0" anchor="t" bIns="91425" lIns="91425" spcFirstLastPara="1" rIns="91425" wrap="square" tIns="91425">
            <a:normAutofit fontScale="77500" lnSpcReduction="20000"/>
          </a:bodyPr>
          <a:lstStyle/>
          <a:p>
            <a:pPr indent="-103346" lvl="0" marL="139700" rtl="0" algn="just">
              <a:lnSpc>
                <a:spcPct val="107142"/>
              </a:lnSpc>
              <a:spcBef>
                <a:spcPts val="0"/>
              </a:spcBef>
              <a:spcAft>
                <a:spcPts val="0"/>
              </a:spcAft>
              <a:buClr>
                <a:srgbClr val="002060"/>
              </a:buClr>
              <a:buSzPct val="100000"/>
              <a:buFont typeface="Arial"/>
              <a:buChar char="•"/>
            </a:pPr>
            <a:r>
              <a:rPr b="1" lang="en-GB" sz="2100">
                <a:solidFill>
                  <a:srgbClr val="002060"/>
                </a:solidFill>
                <a:latin typeface="Calibri"/>
                <a:ea typeface="Calibri"/>
                <a:cs typeface="Calibri"/>
                <a:sym typeface="Calibri"/>
              </a:rPr>
              <a:t>Each entity in a relationship can participate in  zero, one, or more than one instances of that  relationship</a:t>
            </a:r>
            <a:endParaRPr b="1" sz="2100">
              <a:solidFill>
                <a:srgbClr val="002060"/>
              </a:solidFill>
              <a:latin typeface="Calibri"/>
              <a:ea typeface="Calibri"/>
              <a:cs typeface="Calibri"/>
              <a:sym typeface="Calibri"/>
            </a:endParaRPr>
          </a:p>
          <a:p>
            <a:pPr indent="0" lvl="0" marL="457200" rtl="0" algn="just">
              <a:lnSpc>
                <a:spcPct val="107142"/>
              </a:lnSpc>
              <a:spcBef>
                <a:spcPts val="0"/>
              </a:spcBef>
              <a:spcAft>
                <a:spcPts val="0"/>
              </a:spcAft>
              <a:buNone/>
            </a:pPr>
            <a:r>
              <a:t/>
            </a:r>
            <a:endParaRPr b="1" sz="2100">
              <a:solidFill>
                <a:srgbClr val="002060"/>
              </a:solidFill>
              <a:latin typeface="Calibri"/>
              <a:ea typeface="Calibri"/>
              <a:cs typeface="Calibri"/>
              <a:sym typeface="Calibri"/>
            </a:endParaRPr>
          </a:p>
          <a:p>
            <a:pPr indent="-103346" lvl="0" marL="139700" rtl="0" algn="just">
              <a:lnSpc>
                <a:spcPct val="100000"/>
              </a:lnSpc>
              <a:spcBef>
                <a:spcPts val="500"/>
              </a:spcBef>
              <a:spcAft>
                <a:spcPts val="0"/>
              </a:spcAft>
              <a:buClr>
                <a:srgbClr val="002060"/>
              </a:buClr>
              <a:buSzPct val="100000"/>
              <a:buFont typeface="Arial"/>
              <a:buChar char="•"/>
            </a:pPr>
            <a:r>
              <a:rPr b="1" lang="en-GB" sz="2100">
                <a:solidFill>
                  <a:srgbClr val="002060"/>
                </a:solidFill>
                <a:latin typeface="Calibri"/>
                <a:ea typeface="Calibri"/>
                <a:cs typeface="Calibri"/>
                <a:sym typeface="Calibri"/>
              </a:rPr>
              <a:t>This leads to 3 types of relationship</a:t>
            </a:r>
            <a:endParaRPr b="1" sz="2100">
              <a:solidFill>
                <a:srgbClr val="002060"/>
              </a:solidFill>
              <a:latin typeface="Calibri"/>
              <a:ea typeface="Calibri"/>
              <a:cs typeface="Calibri"/>
              <a:sym typeface="Calibri"/>
            </a:endParaRPr>
          </a:p>
          <a:p>
            <a:pPr indent="0" lvl="0" marL="0" rtl="0" algn="just">
              <a:lnSpc>
                <a:spcPct val="100000"/>
              </a:lnSpc>
              <a:spcBef>
                <a:spcPts val="500"/>
              </a:spcBef>
              <a:spcAft>
                <a:spcPts val="0"/>
              </a:spcAft>
              <a:buNone/>
            </a:pPr>
            <a:r>
              <a:t/>
            </a:r>
            <a:endParaRPr b="1" sz="2100">
              <a:solidFill>
                <a:srgbClr val="002060"/>
              </a:solidFill>
              <a:latin typeface="Calibri"/>
              <a:ea typeface="Calibri"/>
              <a:cs typeface="Calibri"/>
              <a:sym typeface="Calibri"/>
            </a:endParaRPr>
          </a:p>
          <a:p>
            <a:pPr indent="-113982" lvl="1" marL="482600" rtl="0" algn="just">
              <a:lnSpc>
                <a:spcPct val="100000"/>
              </a:lnSpc>
              <a:spcBef>
                <a:spcPts val="200"/>
              </a:spcBef>
              <a:spcAft>
                <a:spcPts val="0"/>
              </a:spcAft>
              <a:buClr>
                <a:srgbClr val="FF0000"/>
              </a:buClr>
              <a:buSzPct val="100000"/>
              <a:buFont typeface="Arial"/>
              <a:buChar char="•"/>
            </a:pPr>
            <a:r>
              <a:rPr b="1" lang="en-GB" sz="1800">
                <a:solidFill>
                  <a:srgbClr val="FF0000"/>
                </a:solidFill>
                <a:latin typeface="Calibri"/>
                <a:ea typeface="Calibri"/>
                <a:cs typeface="Calibri"/>
                <a:sym typeface="Calibri"/>
              </a:rPr>
              <a:t>One to one (1:1)</a:t>
            </a:r>
            <a:endParaRPr sz="1800">
              <a:solidFill>
                <a:srgbClr val="000000"/>
              </a:solidFill>
              <a:latin typeface="Calibri"/>
              <a:ea typeface="Calibri"/>
              <a:cs typeface="Calibri"/>
              <a:sym typeface="Calibri"/>
            </a:endParaRPr>
          </a:p>
          <a:p>
            <a:pPr indent="-124618" lvl="2" marL="825500" rtl="0" algn="l">
              <a:lnSpc>
                <a:spcPct val="100000"/>
              </a:lnSpc>
              <a:spcBef>
                <a:spcPts val="200"/>
              </a:spcBef>
              <a:spcAft>
                <a:spcPts val="0"/>
              </a:spcAft>
              <a:buClr>
                <a:srgbClr val="00B050"/>
              </a:buClr>
              <a:buSzPct val="100000"/>
              <a:buFont typeface="Arial"/>
              <a:buChar char="•"/>
            </a:pPr>
            <a:r>
              <a:rPr b="1" lang="en-GB" sz="1500">
                <a:solidFill>
                  <a:srgbClr val="00B050"/>
                </a:solidFill>
                <a:latin typeface="Calibri"/>
                <a:ea typeface="Calibri"/>
                <a:cs typeface="Calibri"/>
                <a:sym typeface="Calibri"/>
              </a:rPr>
              <a:t>Each lecturer has a unique office</a:t>
            </a:r>
            <a:endParaRPr sz="1500">
              <a:solidFill>
                <a:srgbClr val="000000"/>
              </a:solidFill>
              <a:latin typeface="Calibri"/>
              <a:ea typeface="Calibri"/>
              <a:cs typeface="Calibri"/>
              <a:sym typeface="Calibri"/>
            </a:endParaRPr>
          </a:p>
          <a:p>
            <a:pPr indent="-113982" lvl="1" marL="482600" rtl="0" algn="just">
              <a:lnSpc>
                <a:spcPct val="100000"/>
              </a:lnSpc>
              <a:spcBef>
                <a:spcPts val="100"/>
              </a:spcBef>
              <a:spcAft>
                <a:spcPts val="0"/>
              </a:spcAft>
              <a:buClr>
                <a:srgbClr val="FF0000"/>
              </a:buClr>
              <a:buSzPct val="100000"/>
              <a:buFont typeface="Arial"/>
              <a:buChar char="•"/>
            </a:pPr>
            <a:r>
              <a:rPr b="1" lang="en-GB" sz="1800">
                <a:solidFill>
                  <a:srgbClr val="FF0000"/>
                </a:solidFill>
                <a:latin typeface="Calibri"/>
                <a:ea typeface="Calibri"/>
                <a:cs typeface="Calibri"/>
                <a:sym typeface="Calibri"/>
              </a:rPr>
              <a:t>One to many (1:M)</a:t>
            </a:r>
            <a:endParaRPr sz="1800">
              <a:solidFill>
                <a:srgbClr val="000000"/>
              </a:solidFill>
              <a:latin typeface="Calibri"/>
              <a:ea typeface="Calibri"/>
              <a:cs typeface="Calibri"/>
              <a:sym typeface="Calibri"/>
            </a:endParaRPr>
          </a:p>
          <a:p>
            <a:pPr indent="-124618" lvl="2" marL="825500" rtl="0" algn="l">
              <a:lnSpc>
                <a:spcPct val="106500"/>
              </a:lnSpc>
              <a:spcBef>
                <a:spcPts val="400"/>
              </a:spcBef>
              <a:spcAft>
                <a:spcPts val="0"/>
              </a:spcAft>
              <a:buClr>
                <a:srgbClr val="00B050"/>
              </a:buClr>
              <a:buSzPct val="100000"/>
              <a:buFont typeface="Arial"/>
              <a:buChar char="•"/>
            </a:pPr>
            <a:r>
              <a:rPr b="1" lang="en-GB" sz="1500">
                <a:solidFill>
                  <a:srgbClr val="00B050"/>
                </a:solidFill>
                <a:latin typeface="Calibri"/>
                <a:ea typeface="Calibri"/>
                <a:cs typeface="Calibri"/>
                <a:sym typeface="Calibri"/>
              </a:rPr>
              <a:t>A lecturer may tutor many students, but each student has just  one tutor</a:t>
            </a:r>
            <a:endParaRPr sz="1500">
              <a:solidFill>
                <a:srgbClr val="000000"/>
              </a:solidFill>
              <a:latin typeface="Calibri"/>
              <a:ea typeface="Calibri"/>
              <a:cs typeface="Calibri"/>
              <a:sym typeface="Calibri"/>
            </a:endParaRPr>
          </a:p>
          <a:p>
            <a:pPr indent="-113982" lvl="1" marL="482600" rtl="0" algn="l">
              <a:lnSpc>
                <a:spcPct val="100000"/>
              </a:lnSpc>
              <a:spcBef>
                <a:spcPts val="100"/>
              </a:spcBef>
              <a:spcAft>
                <a:spcPts val="0"/>
              </a:spcAft>
              <a:buClr>
                <a:srgbClr val="FF0000"/>
              </a:buClr>
              <a:buSzPct val="100000"/>
              <a:buFont typeface="Arial"/>
              <a:buChar char="•"/>
            </a:pPr>
            <a:r>
              <a:rPr b="1" lang="en-GB" sz="1800">
                <a:solidFill>
                  <a:srgbClr val="FF0000"/>
                </a:solidFill>
                <a:latin typeface="Calibri"/>
                <a:ea typeface="Calibri"/>
                <a:cs typeface="Calibri"/>
                <a:sym typeface="Calibri"/>
              </a:rPr>
              <a:t>Many to many (M:M)</a:t>
            </a:r>
            <a:endParaRPr sz="1800">
              <a:solidFill>
                <a:srgbClr val="000000"/>
              </a:solidFill>
              <a:latin typeface="Calibri"/>
              <a:ea typeface="Calibri"/>
              <a:cs typeface="Calibri"/>
              <a:sym typeface="Calibri"/>
            </a:endParaRPr>
          </a:p>
          <a:p>
            <a:pPr indent="-124618" lvl="2" marL="825500" rtl="0" algn="l">
              <a:lnSpc>
                <a:spcPct val="106500"/>
              </a:lnSpc>
              <a:spcBef>
                <a:spcPts val="400"/>
              </a:spcBef>
              <a:spcAft>
                <a:spcPts val="0"/>
              </a:spcAft>
              <a:buClr>
                <a:srgbClr val="00B050"/>
              </a:buClr>
              <a:buSzPct val="100000"/>
              <a:buFont typeface="Arial"/>
              <a:buChar char="•"/>
            </a:pPr>
            <a:r>
              <a:rPr b="1" lang="en-GB" sz="1500">
                <a:solidFill>
                  <a:srgbClr val="00B050"/>
                </a:solidFill>
                <a:latin typeface="Calibri"/>
                <a:ea typeface="Calibri"/>
                <a:cs typeface="Calibri"/>
                <a:sym typeface="Calibri"/>
              </a:rPr>
              <a:t>Each student takes several modules, and each module is taken  by several students</a:t>
            </a:r>
            <a:endParaRPr sz="1500">
              <a:solidFill>
                <a:srgbClr val="000000"/>
              </a:solidFill>
              <a:latin typeface="Calibri"/>
              <a:ea typeface="Calibri"/>
              <a:cs typeface="Calibri"/>
              <a:sym typeface="Calibri"/>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81100" y="6032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latin typeface="Lato"/>
                <a:ea typeface="Lato"/>
                <a:cs typeface="Lato"/>
                <a:sym typeface="Lato"/>
              </a:rPr>
              <a:t>Information</a:t>
            </a:r>
            <a:endParaRPr sz="3400">
              <a:latin typeface="Lato"/>
              <a:ea typeface="Lato"/>
              <a:cs typeface="Lato"/>
              <a:sym typeface="Lato"/>
            </a:endParaRPr>
          </a:p>
        </p:txBody>
      </p:sp>
      <p:sp>
        <p:nvSpPr>
          <p:cNvPr id="111" name="Google Shape;111;p17"/>
          <p:cNvSpPr txBox="1"/>
          <p:nvPr>
            <p:ph idx="1" type="body"/>
          </p:nvPr>
        </p:nvSpPr>
        <p:spPr>
          <a:xfrm>
            <a:off x="825575" y="1376375"/>
            <a:ext cx="4364100" cy="348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Data that</a:t>
            </a:r>
            <a:endParaRPr sz="1800"/>
          </a:p>
          <a:p>
            <a:pPr indent="-342900" lvl="0" marL="457200" rtl="0" algn="l">
              <a:spcBef>
                <a:spcPts val="1200"/>
              </a:spcBef>
              <a:spcAft>
                <a:spcPts val="0"/>
              </a:spcAft>
              <a:buSzPts val="1800"/>
              <a:buChar char="●"/>
            </a:pPr>
            <a:r>
              <a:rPr lang="en-GB" sz="1800"/>
              <a:t>has been verified to be accurate and timely.</a:t>
            </a:r>
            <a:endParaRPr sz="1800"/>
          </a:p>
          <a:p>
            <a:pPr indent="-342900" lvl="0" marL="457200" rtl="0" algn="l">
              <a:spcBef>
                <a:spcPts val="0"/>
              </a:spcBef>
              <a:spcAft>
                <a:spcPts val="0"/>
              </a:spcAft>
              <a:buSzPts val="1800"/>
              <a:buChar char="●"/>
            </a:pPr>
            <a:r>
              <a:rPr lang="en-GB" sz="1800"/>
              <a:t>Is specific and organized for a purpose.</a:t>
            </a:r>
            <a:endParaRPr sz="1800"/>
          </a:p>
          <a:p>
            <a:pPr indent="-342900" lvl="0" marL="457200" rtl="0" algn="l">
              <a:spcBef>
                <a:spcPts val="0"/>
              </a:spcBef>
              <a:spcAft>
                <a:spcPts val="0"/>
              </a:spcAft>
              <a:buSzPts val="1800"/>
              <a:buChar char="●"/>
            </a:pPr>
            <a:r>
              <a:rPr lang="en-GB" sz="1800"/>
              <a:t>Is represented within a context that gives it meaning and relevance.</a:t>
            </a:r>
            <a:endParaRPr sz="1800"/>
          </a:p>
          <a:p>
            <a:pPr indent="-342900" lvl="0" marL="457200" rtl="0" algn="l">
              <a:spcBef>
                <a:spcPts val="0"/>
              </a:spcBef>
              <a:spcAft>
                <a:spcPts val="0"/>
              </a:spcAft>
              <a:buSzPts val="1800"/>
              <a:buChar char="●"/>
            </a:pPr>
            <a:r>
              <a:rPr lang="en-GB" sz="1800"/>
              <a:t>That can lead to an increase in</a:t>
            </a:r>
            <a:endParaRPr sz="1800"/>
          </a:p>
          <a:p>
            <a:pPr indent="-342900" lvl="0" marL="457200" rtl="0" algn="l">
              <a:spcBef>
                <a:spcPts val="0"/>
              </a:spcBef>
              <a:spcAft>
                <a:spcPts val="0"/>
              </a:spcAft>
              <a:buSzPts val="1800"/>
              <a:buChar char="●"/>
            </a:pPr>
            <a:r>
              <a:rPr lang="en-GB" sz="1800"/>
              <a:t>understanding and decrease in uncertainty is called information.</a:t>
            </a:r>
            <a:endParaRPr sz="1800"/>
          </a:p>
        </p:txBody>
      </p:sp>
      <p:pic>
        <p:nvPicPr>
          <p:cNvPr id="112" name="Google Shape;112;p17"/>
          <p:cNvPicPr preferRelativeResize="0"/>
          <p:nvPr/>
        </p:nvPicPr>
        <p:blipFill>
          <a:blip r:embed="rId3">
            <a:alphaModFix/>
          </a:blip>
          <a:stretch>
            <a:fillRect/>
          </a:stretch>
        </p:blipFill>
        <p:spPr>
          <a:xfrm>
            <a:off x="5030500" y="1032700"/>
            <a:ext cx="3766551" cy="36735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729450" y="5602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1200"/>
              </a:spcBef>
              <a:spcAft>
                <a:spcPts val="1200"/>
              </a:spcAft>
              <a:buNone/>
            </a:pPr>
            <a:r>
              <a:rPr lang="en-GB" sz="2188">
                <a:latin typeface="Lato"/>
                <a:ea typeface="Lato"/>
                <a:cs typeface="Lato"/>
                <a:sym typeface="Lato"/>
              </a:rPr>
              <a:t>Entity Relationship Diagram Symbols</a:t>
            </a:r>
            <a:endParaRPr sz="3488"/>
          </a:p>
        </p:txBody>
      </p:sp>
      <p:pic>
        <p:nvPicPr>
          <p:cNvPr id="329" name="Google Shape;329;p53"/>
          <p:cNvPicPr preferRelativeResize="0"/>
          <p:nvPr/>
        </p:nvPicPr>
        <p:blipFill>
          <a:blip r:embed="rId3">
            <a:alphaModFix/>
          </a:blip>
          <a:stretch>
            <a:fillRect/>
          </a:stretch>
        </p:blipFill>
        <p:spPr>
          <a:xfrm>
            <a:off x="1390325" y="1343700"/>
            <a:ext cx="6106976" cy="37432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29450" y="534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335" name="Google Shape;335;p54"/>
          <p:cNvSpPr txBox="1"/>
          <p:nvPr>
            <p:ph idx="1" type="body"/>
          </p:nvPr>
        </p:nvSpPr>
        <p:spPr>
          <a:xfrm>
            <a:off x="729450" y="1441200"/>
            <a:ext cx="8293500" cy="36675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500">
                <a:solidFill>
                  <a:schemeClr val="dk2"/>
                </a:solidFill>
              </a:rPr>
              <a:t>Certainly! Let's consider a simplified ER (Entity-Relationship) model for a music store that includes entities such as Artist, Album, Genre, and Customer</a:t>
            </a:r>
            <a:endParaRPr sz="1500">
              <a:solidFill>
                <a:schemeClr val="dk2"/>
              </a:solidFill>
            </a:endParaRPr>
          </a:p>
          <a:p>
            <a:pPr indent="-323850" lvl="0" marL="457200" rtl="0" algn="l">
              <a:lnSpc>
                <a:spcPct val="95000"/>
              </a:lnSpc>
              <a:spcBef>
                <a:spcPts val="1200"/>
              </a:spcBef>
              <a:spcAft>
                <a:spcPts val="0"/>
              </a:spcAft>
              <a:buClr>
                <a:schemeClr val="dk2"/>
              </a:buClr>
              <a:buSzPts val="1500"/>
              <a:buChar char="●"/>
            </a:pPr>
            <a:r>
              <a:rPr lang="en-GB">
                <a:solidFill>
                  <a:schemeClr val="dk2"/>
                </a:solidFill>
              </a:rPr>
              <a:t>An Artist can be associated with multiple Albums</a:t>
            </a:r>
            <a:endParaRPr>
              <a:solidFill>
                <a:schemeClr val="dk2"/>
              </a:solidFill>
            </a:endParaRPr>
          </a:p>
          <a:p>
            <a:pPr indent="-311150" lvl="0" marL="457200" rtl="0" algn="l">
              <a:lnSpc>
                <a:spcPct val="95000"/>
              </a:lnSpc>
              <a:spcBef>
                <a:spcPts val="0"/>
              </a:spcBef>
              <a:spcAft>
                <a:spcPts val="0"/>
              </a:spcAft>
              <a:buClr>
                <a:schemeClr val="dk2"/>
              </a:buClr>
              <a:buSzPts val="1300"/>
              <a:buFont typeface="Roboto Mono"/>
              <a:buChar char="●"/>
            </a:pPr>
            <a:r>
              <a:rPr lang="en-GB">
                <a:solidFill>
                  <a:schemeClr val="dk2"/>
                </a:solidFill>
              </a:rPr>
              <a:t>An Artist can belong to multiple Genres</a:t>
            </a:r>
            <a:endParaRPr>
              <a:solidFill>
                <a:schemeClr val="dk2"/>
              </a:solidFill>
            </a:endParaRPr>
          </a:p>
          <a:p>
            <a:pPr indent="-311150" lvl="0" marL="457200" rtl="0" algn="l">
              <a:lnSpc>
                <a:spcPct val="95000"/>
              </a:lnSpc>
              <a:spcBef>
                <a:spcPts val="0"/>
              </a:spcBef>
              <a:spcAft>
                <a:spcPts val="0"/>
              </a:spcAft>
              <a:buClr>
                <a:schemeClr val="dk2"/>
              </a:buClr>
              <a:buSzPts val="1300"/>
              <a:buFont typeface="Roboto Mono"/>
              <a:buChar char="●"/>
            </a:pPr>
            <a:r>
              <a:rPr lang="en-GB">
                <a:solidFill>
                  <a:schemeClr val="dk2"/>
                </a:solidFill>
              </a:rPr>
              <a:t>An Album is created by one Artist</a:t>
            </a:r>
            <a:endParaRPr>
              <a:solidFill>
                <a:schemeClr val="dk2"/>
              </a:solidFill>
            </a:endParaRPr>
          </a:p>
          <a:p>
            <a:pPr indent="-311150" lvl="0" marL="457200" rtl="0" algn="l">
              <a:lnSpc>
                <a:spcPct val="95000"/>
              </a:lnSpc>
              <a:spcBef>
                <a:spcPts val="0"/>
              </a:spcBef>
              <a:spcAft>
                <a:spcPts val="0"/>
              </a:spcAft>
              <a:buClr>
                <a:schemeClr val="dk2"/>
              </a:buClr>
              <a:buSzPts val="1300"/>
              <a:buFont typeface="Roboto Mono"/>
              <a:buChar char="●"/>
            </a:pPr>
            <a:r>
              <a:rPr lang="en-GB">
                <a:solidFill>
                  <a:schemeClr val="dk2"/>
                </a:solidFill>
              </a:rPr>
              <a:t>An Album can belong to multiple Genres.</a:t>
            </a:r>
            <a:endParaRPr>
              <a:solidFill>
                <a:schemeClr val="dk2"/>
              </a:solidFill>
            </a:endParaRPr>
          </a:p>
          <a:p>
            <a:pPr indent="-311150" lvl="0" marL="457200" rtl="0" algn="l">
              <a:spcBef>
                <a:spcPts val="0"/>
              </a:spcBef>
              <a:spcAft>
                <a:spcPts val="0"/>
              </a:spcAft>
              <a:buClr>
                <a:schemeClr val="dk2"/>
              </a:buClr>
              <a:buSzPts val="1300"/>
              <a:buFont typeface="Arial"/>
              <a:buChar char="●"/>
            </a:pPr>
            <a:r>
              <a:rPr lang="en-GB">
                <a:solidFill>
                  <a:schemeClr val="dk2"/>
                </a:solidFill>
              </a:rPr>
              <a:t>A Genre can be associated with multiple Artists. </a:t>
            </a:r>
            <a:endParaRPr>
              <a:solidFill>
                <a:schemeClr val="dk2"/>
              </a:solidFill>
            </a:endParaRPr>
          </a:p>
          <a:p>
            <a:pPr indent="-311150" lvl="0" marL="457200" rtl="0" algn="l">
              <a:spcBef>
                <a:spcPts val="0"/>
              </a:spcBef>
              <a:spcAft>
                <a:spcPts val="0"/>
              </a:spcAft>
              <a:buClr>
                <a:schemeClr val="dk2"/>
              </a:buClr>
              <a:buSzPts val="1300"/>
              <a:buFont typeface="Arial"/>
              <a:buChar char="●"/>
            </a:pPr>
            <a:r>
              <a:rPr lang="en-GB">
                <a:solidFill>
                  <a:schemeClr val="dk2"/>
                </a:solidFill>
              </a:rPr>
              <a:t>A Genre can be associated with multiple Albums. </a:t>
            </a:r>
            <a:endParaRPr>
              <a:solidFill>
                <a:schemeClr val="dk2"/>
              </a:solidFill>
            </a:endParaRPr>
          </a:p>
          <a:p>
            <a:pPr indent="-311150" lvl="0" marL="457200" rtl="0" algn="l">
              <a:lnSpc>
                <a:spcPct val="95000"/>
              </a:lnSpc>
              <a:spcBef>
                <a:spcPts val="0"/>
              </a:spcBef>
              <a:spcAft>
                <a:spcPts val="0"/>
              </a:spcAft>
              <a:buClr>
                <a:schemeClr val="dk2"/>
              </a:buClr>
              <a:buSzPts val="1300"/>
              <a:buFont typeface="Arial"/>
              <a:buChar char="●"/>
            </a:pPr>
            <a:r>
              <a:rPr lang="en-GB">
                <a:solidFill>
                  <a:schemeClr val="dk2"/>
                </a:solidFill>
              </a:rPr>
              <a:t>A Customer can purchase multiple Albums</a:t>
            </a:r>
            <a:endParaRPr>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idx="1" type="body"/>
          </p:nvPr>
        </p:nvSpPr>
        <p:spPr>
          <a:xfrm>
            <a:off x="799200" y="1294275"/>
            <a:ext cx="7962300" cy="3762000"/>
          </a:xfrm>
          <a:prstGeom prst="rect">
            <a:avLst/>
          </a:prstGeom>
        </p:spPr>
        <p:txBody>
          <a:bodyPr anchorCtr="0" anchor="t" bIns="91425" lIns="91425" spcFirstLastPara="1" rIns="91425" wrap="square" tIns="91425">
            <a:noAutofit/>
          </a:bodyPr>
          <a:lstStyle/>
          <a:p>
            <a:pPr indent="-309245" lvl="0" marL="457200" rtl="0" algn="l">
              <a:lnSpc>
                <a:spcPct val="95000"/>
              </a:lnSpc>
              <a:spcBef>
                <a:spcPts val="120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Artist</a:t>
            </a:r>
            <a:r>
              <a:rPr lang="en-GB" sz="1270">
                <a:solidFill>
                  <a:srgbClr val="000000"/>
                </a:solidFill>
              </a:rPr>
              <a:t> creates multiple </a:t>
            </a:r>
            <a:r>
              <a:rPr lang="en-GB" sz="1270">
                <a:solidFill>
                  <a:srgbClr val="188038"/>
                </a:solidFill>
              </a:rPr>
              <a:t>Albums</a:t>
            </a:r>
            <a:r>
              <a:rPr lang="en-GB" sz="1270">
                <a:solidFill>
                  <a:srgbClr val="000000"/>
                </a:solidFill>
              </a:rPr>
              <a:t>. (1:M relationship)</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is associated with exactly one </a:t>
            </a:r>
            <a:r>
              <a:rPr lang="en-GB" sz="1270">
                <a:solidFill>
                  <a:srgbClr val="188038"/>
                </a:solidFill>
              </a:rPr>
              <a:t>Artist</a:t>
            </a:r>
            <a:r>
              <a:rPr lang="en-GB" sz="1270">
                <a:solidFill>
                  <a:srgbClr val="000000"/>
                </a:solidFill>
              </a:rPr>
              <a:t>.</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Artist</a:t>
            </a:r>
            <a:r>
              <a:rPr lang="en-GB" sz="1270">
                <a:solidFill>
                  <a:srgbClr val="000000"/>
                </a:solidFill>
              </a:rPr>
              <a:t> can have zero or more associated </a:t>
            </a:r>
            <a:r>
              <a:rPr lang="en-GB" sz="1270">
                <a:solidFill>
                  <a:srgbClr val="188038"/>
                </a:solidFill>
              </a:rPr>
              <a:t>Albums</a:t>
            </a:r>
            <a:r>
              <a:rPr lang="en-GB" sz="1270">
                <a:solidFill>
                  <a:srgbClr val="000000"/>
                </a:solidFill>
              </a:rPr>
              <a:t>.</a:t>
            </a:r>
            <a:endParaRPr sz="1270">
              <a:solidFill>
                <a:srgbClr val="000000"/>
              </a:solidFill>
            </a:endParaRPr>
          </a:p>
          <a:p>
            <a:pPr indent="-309245" lvl="0" marL="4572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Artist</a:t>
            </a:r>
            <a:r>
              <a:rPr lang="en-GB" sz="1270">
                <a:solidFill>
                  <a:srgbClr val="000000"/>
                </a:solidFill>
              </a:rPr>
              <a:t> can belong to multiple </a:t>
            </a:r>
            <a:r>
              <a:rPr lang="en-GB" sz="1270">
                <a:solidFill>
                  <a:srgbClr val="188038"/>
                </a:solidFill>
              </a:rPr>
              <a:t>Genres</a:t>
            </a:r>
            <a:r>
              <a:rPr lang="en-GB" sz="1270">
                <a:solidFill>
                  <a:srgbClr val="000000"/>
                </a:solidFill>
              </a:rPr>
              <a:t>, and a </a:t>
            </a:r>
            <a:r>
              <a:rPr lang="en-GB" sz="1270">
                <a:solidFill>
                  <a:srgbClr val="188038"/>
                </a:solidFill>
              </a:rPr>
              <a:t>Genre</a:t>
            </a:r>
            <a:r>
              <a:rPr lang="en-GB" sz="1270">
                <a:solidFill>
                  <a:srgbClr val="000000"/>
                </a:solidFill>
              </a:rPr>
              <a:t> can have multiple associated </a:t>
            </a:r>
            <a:r>
              <a:rPr lang="en-GB" sz="1270">
                <a:solidFill>
                  <a:srgbClr val="188038"/>
                </a:solidFill>
              </a:rPr>
              <a:t>Artists</a:t>
            </a:r>
            <a:r>
              <a:rPr lang="en-GB" sz="1270">
                <a:solidFill>
                  <a:srgbClr val="000000"/>
                </a:solidFill>
              </a:rPr>
              <a:t>. (M:N relationship)</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Artist</a:t>
            </a:r>
            <a:r>
              <a:rPr lang="en-GB" sz="1270">
                <a:solidFill>
                  <a:srgbClr val="000000"/>
                </a:solidFill>
              </a:rPr>
              <a:t> can be associated with multiple </a:t>
            </a:r>
            <a:r>
              <a:rPr lang="en-GB" sz="1270">
                <a:solidFill>
                  <a:srgbClr val="188038"/>
                </a:solidFill>
              </a:rPr>
              <a:t>Genres</a:t>
            </a:r>
            <a:r>
              <a:rPr lang="en-GB" sz="1270">
                <a:solidFill>
                  <a:srgbClr val="000000"/>
                </a:solidFill>
              </a:rPr>
              <a:t>.</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 </a:t>
            </a:r>
            <a:r>
              <a:rPr lang="en-GB" sz="1270">
                <a:solidFill>
                  <a:srgbClr val="188038"/>
                </a:solidFill>
              </a:rPr>
              <a:t>Genre</a:t>
            </a:r>
            <a:r>
              <a:rPr lang="en-GB" sz="1270">
                <a:solidFill>
                  <a:srgbClr val="000000"/>
                </a:solidFill>
              </a:rPr>
              <a:t> can be associated with multiple </a:t>
            </a:r>
            <a:r>
              <a:rPr lang="en-GB" sz="1270">
                <a:solidFill>
                  <a:srgbClr val="188038"/>
                </a:solidFill>
              </a:rPr>
              <a:t>Artists</a:t>
            </a:r>
            <a:r>
              <a:rPr lang="en-GB" sz="1270">
                <a:solidFill>
                  <a:srgbClr val="000000"/>
                </a:solidFill>
              </a:rPr>
              <a:t>.</a:t>
            </a:r>
            <a:endParaRPr sz="1270">
              <a:solidFill>
                <a:srgbClr val="000000"/>
              </a:solidFill>
            </a:endParaRPr>
          </a:p>
          <a:p>
            <a:pPr indent="-309245" lvl="0" marL="4572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is created by one </a:t>
            </a:r>
            <a:r>
              <a:rPr lang="en-GB" sz="1270">
                <a:solidFill>
                  <a:srgbClr val="188038"/>
                </a:solidFill>
              </a:rPr>
              <a:t>Artist</a:t>
            </a:r>
            <a:r>
              <a:rPr lang="en-GB" sz="1270">
                <a:solidFill>
                  <a:srgbClr val="000000"/>
                </a:solidFill>
              </a:rPr>
              <a:t>, and an </a:t>
            </a:r>
            <a:r>
              <a:rPr lang="en-GB" sz="1270">
                <a:solidFill>
                  <a:srgbClr val="188038"/>
                </a:solidFill>
              </a:rPr>
              <a:t>Artist</a:t>
            </a:r>
            <a:r>
              <a:rPr lang="en-GB" sz="1270">
                <a:solidFill>
                  <a:srgbClr val="000000"/>
                </a:solidFill>
              </a:rPr>
              <a:t> can create multiple </a:t>
            </a:r>
            <a:r>
              <a:rPr lang="en-GB" sz="1270">
                <a:solidFill>
                  <a:srgbClr val="188038"/>
                </a:solidFill>
              </a:rPr>
              <a:t>Albums</a:t>
            </a:r>
            <a:r>
              <a:rPr lang="en-GB" sz="1270">
                <a:solidFill>
                  <a:srgbClr val="000000"/>
                </a:solidFill>
              </a:rPr>
              <a:t>. (M:1 relationship)</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is associated with exactly one </a:t>
            </a:r>
            <a:r>
              <a:rPr lang="en-GB" sz="1270">
                <a:solidFill>
                  <a:srgbClr val="188038"/>
                </a:solidFill>
              </a:rPr>
              <a:t>Artist</a:t>
            </a:r>
            <a:r>
              <a:rPr lang="en-GB" sz="1270">
                <a:solidFill>
                  <a:srgbClr val="000000"/>
                </a:solidFill>
              </a:rPr>
              <a:t>.</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Artist</a:t>
            </a:r>
            <a:r>
              <a:rPr lang="en-GB" sz="1270">
                <a:solidFill>
                  <a:srgbClr val="000000"/>
                </a:solidFill>
              </a:rPr>
              <a:t> can create zero or more </a:t>
            </a:r>
            <a:r>
              <a:rPr lang="en-GB" sz="1270">
                <a:solidFill>
                  <a:srgbClr val="188038"/>
                </a:solidFill>
              </a:rPr>
              <a:t>Albums</a:t>
            </a:r>
            <a:r>
              <a:rPr lang="en-GB" sz="1270">
                <a:solidFill>
                  <a:srgbClr val="000000"/>
                </a:solidFill>
              </a:rPr>
              <a:t>.</a:t>
            </a:r>
            <a:endParaRPr sz="1270">
              <a:solidFill>
                <a:srgbClr val="000000"/>
              </a:solidFill>
            </a:endParaRPr>
          </a:p>
          <a:p>
            <a:pPr indent="-309245" lvl="0" marL="4572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can belong to multiple </a:t>
            </a:r>
            <a:r>
              <a:rPr lang="en-GB" sz="1270">
                <a:solidFill>
                  <a:srgbClr val="188038"/>
                </a:solidFill>
              </a:rPr>
              <a:t>Genres</a:t>
            </a:r>
            <a:r>
              <a:rPr lang="en-GB" sz="1270">
                <a:solidFill>
                  <a:srgbClr val="000000"/>
                </a:solidFill>
              </a:rPr>
              <a:t>, and a </a:t>
            </a:r>
            <a:r>
              <a:rPr lang="en-GB" sz="1270">
                <a:solidFill>
                  <a:srgbClr val="188038"/>
                </a:solidFill>
              </a:rPr>
              <a:t>Genre</a:t>
            </a:r>
            <a:r>
              <a:rPr lang="en-GB" sz="1270">
                <a:solidFill>
                  <a:srgbClr val="000000"/>
                </a:solidFill>
              </a:rPr>
              <a:t> can have multiple associated </a:t>
            </a:r>
            <a:r>
              <a:rPr lang="en-GB" sz="1270">
                <a:solidFill>
                  <a:srgbClr val="188038"/>
                </a:solidFill>
              </a:rPr>
              <a:t>Albums</a:t>
            </a:r>
            <a:r>
              <a:rPr lang="en-GB" sz="1270">
                <a:solidFill>
                  <a:srgbClr val="000000"/>
                </a:solidFill>
              </a:rPr>
              <a:t>. (M:N relationship)</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can be associated with multiple </a:t>
            </a:r>
            <a:r>
              <a:rPr lang="en-GB" sz="1270">
                <a:solidFill>
                  <a:srgbClr val="188038"/>
                </a:solidFill>
              </a:rPr>
              <a:t>Genres</a:t>
            </a:r>
            <a:r>
              <a:rPr lang="en-GB" sz="1270">
                <a:solidFill>
                  <a:srgbClr val="000000"/>
                </a:solidFill>
              </a:rPr>
              <a:t>.</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 </a:t>
            </a:r>
            <a:r>
              <a:rPr lang="en-GB" sz="1270">
                <a:solidFill>
                  <a:srgbClr val="188038"/>
                </a:solidFill>
              </a:rPr>
              <a:t>Genre</a:t>
            </a:r>
            <a:r>
              <a:rPr lang="en-GB" sz="1270">
                <a:solidFill>
                  <a:srgbClr val="000000"/>
                </a:solidFill>
              </a:rPr>
              <a:t> can be associated with multiple </a:t>
            </a:r>
            <a:r>
              <a:rPr lang="en-GB" sz="1270">
                <a:solidFill>
                  <a:srgbClr val="188038"/>
                </a:solidFill>
              </a:rPr>
              <a:t>Albums</a:t>
            </a:r>
            <a:r>
              <a:rPr lang="en-GB" sz="1270">
                <a:solidFill>
                  <a:srgbClr val="000000"/>
                </a:solidFill>
              </a:rPr>
              <a:t>.</a:t>
            </a:r>
            <a:endParaRPr sz="1270">
              <a:solidFill>
                <a:srgbClr val="000000"/>
              </a:solidFill>
            </a:endParaRPr>
          </a:p>
          <a:p>
            <a:pPr indent="-309245" lvl="0" marL="457200" rtl="0" algn="l">
              <a:lnSpc>
                <a:spcPct val="95000"/>
              </a:lnSpc>
              <a:spcBef>
                <a:spcPts val="0"/>
              </a:spcBef>
              <a:spcAft>
                <a:spcPts val="0"/>
              </a:spcAft>
              <a:buClr>
                <a:srgbClr val="000000"/>
              </a:buClr>
              <a:buSzPts val="1270"/>
              <a:buFont typeface="Arial"/>
              <a:buChar char="●"/>
            </a:pPr>
            <a:r>
              <a:rPr lang="en-GB" sz="1270">
                <a:solidFill>
                  <a:srgbClr val="000000"/>
                </a:solidFill>
              </a:rPr>
              <a:t>A </a:t>
            </a:r>
            <a:r>
              <a:rPr lang="en-GB" sz="1270">
                <a:solidFill>
                  <a:srgbClr val="188038"/>
                </a:solidFill>
              </a:rPr>
              <a:t>Customer</a:t>
            </a:r>
            <a:r>
              <a:rPr lang="en-GB" sz="1270">
                <a:solidFill>
                  <a:srgbClr val="000000"/>
                </a:solidFill>
              </a:rPr>
              <a:t> can purchase multiple </a:t>
            </a:r>
            <a:r>
              <a:rPr lang="en-GB" sz="1270">
                <a:solidFill>
                  <a:srgbClr val="188038"/>
                </a:solidFill>
              </a:rPr>
              <a:t>Albums</a:t>
            </a:r>
            <a:r>
              <a:rPr lang="en-GB" sz="1270">
                <a:solidFill>
                  <a:srgbClr val="000000"/>
                </a:solidFill>
              </a:rPr>
              <a:t>, and an </a:t>
            </a:r>
            <a:r>
              <a:rPr lang="en-GB" sz="1270">
                <a:solidFill>
                  <a:srgbClr val="188038"/>
                </a:solidFill>
              </a:rPr>
              <a:t>Album</a:t>
            </a:r>
            <a:r>
              <a:rPr lang="en-GB" sz="1270">
                <a:solidFill>
                  <a:srgbClr val="000000"/>
                </a:solidFill>
              </a:rPr>
              <a:t> can be purchased by multiple </a:t>
            </a:r>
            <a:r>
              <a:rPr lang="en-GB" sz="1270">
                <a:solidFill>
                  <a:srgbClr val="188038"/>
                </a:solidFill>
              </a:rPr>
              <a:t>Customers</a:t>
            </a:r>
            <a:r>
              <a:rPr lang="en-GB" sz="1270">
                <a:solidFill>
                  <a:srgbClr val="000000"/>
                </a:solidFill>
              </a:rPr>
              <a:t>. (M:N relationship)</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 </a:t>
            </a:r>
            <a:r>
              <a:rPr lang="en-GB" sz="1270">
                <a:solidFill>
                  <a:srgbClr val="188038"/>
                </a:solidFill>
              </a:rPr>
              <a:t>Customer</a:t>
            </a:r>
            <a:r>
              <a:rPr lang="en-GB" sz="1270">
                <a:solidFill>
                  <a:srgbClr val="000000"/>
                </a:solidFill>
              </a:rPr>
              <a:t> can be associated with multiple </a:t>
            </a:r>
            <a:r>
              <a:rPr lang="en-GB" sz="1270">
                <a:solidFill>
                  <a:srgbClr val="188038"/>
                </a:solidFill>
              </a:rPr>
              <a:t>Albums</a:t>
            </a:r>
            <a:r>
              <a:rPr lang="en-GB" sz="1270">
                <a:solidFill>
                  <a:srgbClr val="000000"/>
                </a:solidFill>
              </a:rPr>
              <a:t>.</a:t>
            </a:r>
            <a:endParaRPr sz="1270">
              <a:solidFill>
                <a:srgbClr val="000000"/>
              </a:solidFill>
            </a:endParaRPr>
          </a:p>
          <a:p>
            <a:pPr indent="-309244" lvl="1" marL="914400" rtl="0" algn="l">
              <a:lnSpc>
                <a:spcPct val="95000"/>
              </a:lnSpc>
              <a:spcBef>
                <a:spcPts val="0"/>
              </a:spcBef>
              <a:spcAft>
                <a:spcPts val="0"/>
              </a:spcAft>
              <a:buClr>
                <a:srgbClr val="000000"/>
              </a:buClr>
              <a:buSzPts val="1270"/>
              <a:buFont typeface="Arial"/>
              <a:buChar char="○"/>
            </a:pPr>
            <a:r>
              <a:rPr lang="en-GB" sz="1270">
                <a:solidFill>
                  <a:srgbClr val="000000"/>
                </a:solidFill>
              </a:rPr>
              <a:t>An </a:t>
            </a:r>
            <a:r>
              <a:rPr lang="en-GB" sz="1270">
                <a:solidFill>
                  <a:srgbClr val="188038"/>
                </a:solidFill>
              </a:rPr>
              <a:t>Album</a:t>
            </a:r>
            <a:r>
              <a:rPr lang="en-GB" sz="1270">
                <a:solidFill>
                  <a:srgbClr val="000000"/>
                </a:solidFill>
              </a:rPr>
              <a:t> can be purchased by multiple </a:t>
            </a:r>
            <a:r>
              <a:rPr lang="en-GB" sz="1270">
                <a:solidFill>
                  <a:srgbClr val="188038"/>
                </a:solidFill>
              </a:rPr>
              <a:t>Customers</a:t>
            </a:r>
            <a:endParaRPr sz="1270">
              <a:solidFill>
                <a:srgbClr val="188038"/>
              </a:solidFill>
            </a:endParaRPr>
          </a:p>
          <a:p>
            <a:pPr indent="0" lvl="0" marL="0" rtl="0" algn="l">
              <a:lnSpc>
                <a:spcPct val="95000"/>
              </a:lnSpc>
              <a:spcBef>
                <a:spcPts val="1200"/>
              </a:spcBef>
              <a:spcAft>
                <a:spcPts val="1200"/>
              </a:spcAft>
              <a:buSzPts val="770"/>
              <a:buNone/>
            </a:pPr>
            <a:r>
              <a:t/>
            </a:r>
            <a:endParaRPr sz="141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542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Entities</a:t>
            </a:r>
            <a:endParaRPr/>
          </a:p>
        </p:txBody>
      </p:sp>
      <p:sp>
        <p:nvSpPr>
          <p:cNvPr id="346" name="Google Shape;346;p56"/>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GB" sz="1500"/>
              <a:t>Artist</a:t>
            </a:r>
            <a:endParaRPr sz="1500"/>
          </a:p>
          <a:p>
            <a:pPr indent="-323850" lvl="0" marL="457200" rtl="0" algn="l">
              <a:spcBef>
                <a:spcPts val="0"/>
              </a:spcBef>
              <a:spcAft>
                <a:spcPts val="0"/>
              </a:spcAft>
              <a:buSzPts val="1500"/>
              <a:buChar char="●"/>
            </a:pPr>
            <a:r>
              <a:rPr lang="en-GB" sz="1500"/>
              <a:t>Album</a:t>
            </a:r>
            <a:endParaRPr sz="1500"/>
          </a:p>
          <a:p>
            <a:pPr indent="-323850" lvl="0" marL="457200" rtl="0" algn="l">
              <a:spcBef>
                <a:spcPts val="0"/>
              </a:spcBef>
              <a:spcAft>
                <a:spcPts val="0"/>
              </a:spcAft>
              <a:buSzPts val="1500"/>
              <a:buChar char="●"/>
            </a:pPr>
            <a:r>
              <a:rPr lang="en-GB" sz="1500"/>
              <a:t>Genre</a:t>
            </a:r>
            <a:endParaRPr sz="1500"/>
          </a:p>
          <a:p>
            <a:pPr indent="-323850" lvl="0" marL="457200" rtl="0" algn="l">
              <a:spcBef>
                <a:spcPts val="0"/>
              </a:spcBef>
              <a:spcAft>
                <a:spcPts val="0"/>
              </a:spcAft>
              <a:buSzPts val="1500"/>
              <a:buChar char="●"/>
            </a:pPr>
            <a:r>
              <a:rPr lang="en-GB" sz="1500"/>
              <a:t>Customer</a:t>
            </a:r>
            <a:endParaRPr sz="15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534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Problem Statement</a:t>
            </a:r>
            <a:endParaRPr/>
          </a:p>
        </p:txBody>
      </p:sp>
      <p:sp>
        <p:nvSpPr>
          <p:cNvPr id="352" name="Google Shape;352;p57"/>
          <p:cNvSpPr txBox="1"/>
          <p:nvPr>
            <p:ph idx="1" type="body"/>
          </p:nvPr>
        </p:nvSpPr>
        <p:spPr>
          <a:xfrm>
            <a:off x="729450" y="1441200"/>
            <a:ext cx="8293500" cy="36675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lang="en-GB" sz="1604">
                <a:solidFill>
                  <a:schemeClr val="dk2"/>
                </a:solidFill>
              </a:rPr>
              <a:t>Develop an ER diagram for a food delivery app named "Foodie Express" that connects restaurants, diners, and delivery personnel. The system should manage orders, track deliveries, and handle user accounts and payments.</a:t>
            </a:r>
            <a:endParaRPr sz="1604">
              <a:solidFill>
                <a:schemeClr val="dk2"/>
              </a:solidFill>
            </a:endParaRPr>
          </a:p>
          <a:p>
            <a:pPr indent="-319722" lvl="0" marL="457200" rtl="0" algn="l">
              <a:lnSpc>
                <a:spcPct val="95000"/>
              </a:lnSpc>
              <a:spcBef>
                <a:spcPts val="1200"/>
              </a:spcBef>
              <a:spcAft>
                <a:spcPts val="0"/>
              </a:spcAft>
              <a:buClr>
                <a:schemeClr val="dk2"/>
              </a:buClr>
              <a:buSzPts val="1435"/>
              <a:buFont typeface="Lato"/>
              <a:buChar char="●"/>
            </a:pPr>
            <a:r>
              <a:rPr lang="en-GB" sz="1435">
                <a:solidFill>
                  <a:schemeClr val="dk2"/>
                </a:solidFill>
              </a:rPr>
              <a:t>A diner can place multiple orders from different restaurants.</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An order belongs to one diner and one restaurant.</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An order can be assigned to one delivery person.</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 delivery person can handle multiple orders.</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An order can contain multiple order items.</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An order item references one item from a restaurant menu.</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 restaurant offers many items in its menu.</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 diner can write multiple reviews for different restaurants.</a:t>
            </a:r>
            <a:endParaRPr sz="1435">
              <a:solidFill>
                <a:schemeClr val="dk2"/>
              </a:solidFill>
            </a:endParaRPr>
          </a:p>
          <a:p>
            <a:pPr indent="-319722" lvl="0" marL="457200" rtl="0" algn="l">
              <a:lnSpc>
                <a:spcPct val="95000"/>
              </a:lnSpc>
              <a:spcBef>
                <a:spcPts val="0"/>
              </a:spcBef>
              <a:spcAft>
                <a:spcPts val="0"/>
              </a:spcAft>
              <a:buClr>
                <a:schemeClr val="dk2"/>
              </a:buClr>
              <a:buSzPts val="1435"/>
              <a:buFont typeface="Lato"/>
              <a:buChar char="●"/>
            </a:pPr>
            <a:r>
              <a:rPr lang="en-GB" sz="1435">
                <a:solidFill>
                  <a:schemeClr val="dk2"/>
                </a:solidFill>
              </a:rPr>
              <a:t>A review is associated with one diner, one restaurant, and one order.</a:t>
            </a:r>
            <a:endParaRPr sz="1435">
              <a:solidFill>
                <a:schemeClr val="dk2"/>
              </a:solidFill>
            </a:endParaRPr>
          </a:p>
          <a:p>
            <a:pPr indent="0" lvl="0" marL="0" rtl="0" algn="l">
              <a:lnSpc>
                <a:spcPct val="95000"/>
              </a:lnSpc>
              <a:spcBef>
                <a:spcPts val="1200"/>
              </a:spcBef>
              <a:spcAft>
                <a:spcPts val="1200"/>
              </a:spcAft>
              <a:buSzPts val="935"/>
              <a:buNone/>
            </a:pPr>
            <a:r>
              <a:t/>
            </a:r>
            <a:endParaRPr sz="1604">
              <a:solidFill>
                <a:schemeClr val="dk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idx="1" type="body"/>
          </p:nvPr>
        </p:nvSpPr>
        <p:spPr>
          <a:xfrm>
            <a:off x="727650" y="1364025"/>
            <a:ext cx="7964100" cy="3622500"/>
          </a:xfrm>
          <a:prstGeom prst="rect">
            <a:avLst/>
          </a:prstGeom>
        </p:spPr>
        <p:txBody>
          <a:bodyPr anchorCtr="0" anchor="t" bIns="91425" lIns="91425" spcFirstLastPara="1" rIns="91425" wrap="square" tIns="91425">
            <a:noAutofit/>
          </a:bodyPr>
          <a:lstStyle/>
          <a:p>
            <a:pPr indent="-349250" lvl="0" marL="457200" rtl="0" algn="l">
              <a:spcBef>
                <a:spcPts val="1200"/>
              </a:spcBef>
              <a:spcAft>
                <a:spcPts val="0"/>
              </a:spcAft>
              <a:buClr>
                <a:srgbClr val="000000"/>
              </a:buClr>
              <a:buSzPts val="1900"/>
              <a:buFont typeface="Lato"/>
              <a:buChar char="●"/>
            </a:pPr>
            <a:r>
              <a:rPr lang="en-GB" sz="1900">
                <a:solidFill>
                  <a:srgbClr val="000000"/>
                </a:solidFill>
              </a:rPr>
              <a:t>Restaurants</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Diners</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Delivery Personnel</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Orders</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Order Items</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Items</a:t>
            </a:r>
            <a:endParaRPr sz="1900">
              <a:solidFill>
                <a:srgbClr val="000000"/>
              </a:solidFill>
            </a:endParaRPr>
          </a:p>
          <a:p>
            <a:pPr indent="-349250" lvl="0" marL="457200" rtl="0" algn="l">
              <a:spcBef>
                <a:spcPts val="0"/>
              </a:spcBef>
              <a:spcAft>
                <a:spcPts val="0"/>
              </a:spcAft>
              <a:buClr>
                <a:srgbClr val="000000"/>
              </a:buClr>
              <a:buSzPts val="1900"/>
              <a:buFont typeface="Lato"/>
              <a:buChar char="●"/>
            </a:pPr>
            <a:r>
              <a:rPr lang="en-GB" sz="1900">
                <a:solidFill>
                  <a:srgbClr val="000000"/>
                </a:solidFill>
              </a:rPr>
              <a:t>Reviews</a:t>
            </a:r>
            <a:endParaRPr sz="1900">
              <a:solidFill>
                <a:srgbClr val="000000"/>
              </a:solidFill>
            </a:endParaRPr>
          </a:p>
          <a:p>
            <a:pPr indent="0" lvl="0" marL="0" rtl="0" algn="l">
              <a:spcBef>
                <a:spcPts val="1200"/>
              </a:spcBef>
              <a:spcAft>
                <a:spcPts val="1200"/>
              </a:spcAft>
              <a:buNone/>
            </a:pPr>
            <a:r>
              <a:t/>
            </a:r>
            <a:endParaRPr sz="2100"/>
          </a:p>
        </p:txBody>
      </p:sp>
      <p:sp>
        <p:nvSpPr>
          <p:cNvPr id="358" name="Google Shape;358;p58"/>
          <p:cNvSpPr txBox="1"/>
          <p:nvPr>
            <p:ph type="title"/>
          </p:nvPr>
        </p:nvSpPr>
        <p:spPr>
          <a:xfrm>
            <a:off x="764325" y="568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ER MODEL Entities :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idx="1" type="body"/>
          </p:nvPr>
        </p:nvSpPr>
        <p:spPr>
          <a:xfrm>
            <a:off x="727650" y="1364025"/>
            <a:ext cx="7964100" cy="36225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Restaurants:</a:t>
            </a:r>
            <a:r>
              <a:rPr lang="en-GB" sz="1700">
                <a:solidFill>
                  <a:srgbClr val="000000"/>
                </a:solidFill>
                <a:latin typeface="Arial"/>
                <a:ea typeface="Arial"/>
                <a:cs typeface="Arial"/>
                <a:sym typeface="Arial"/>
              </a:rPr>
              <a:t> (restaurant_id, name, cuisine, address, phone, logo, rating)</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Diners:</a:t>
            </a:r>
            <a:r>
              <a:rPr lang="en-GB" sz="1700">
                <a:solidFill>
                  <a:srgbClr val="000000"/>
                </a:solidFill>
                <a:latin typeface="Arial"/>
                <a:ea typeface="Arial"/>
                <a:cs typeface="Arial"/>
                <a:sym typeface="Arial"/>
              </a:rPr>
              <a:t> (diner_id, name, email, phone, address, payment_methods)</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Delivery Personnel:</a:t>
            </a:r>
            <a:r>
              <a:rPr lang="en-GB" sz="1700">
                <a:solidFill>
                  <a:srgbClr val="000000"/>
                </a:solidFill>
                <a:latin typeface="Arial"/>
                <a:ea typeface="Arial"/>
                <a:cs typeface="Arial"/>
                <a:sym typeface="Arial"/>
              </a:rPr>
              <a:t> (delivery_person_id, name, phone, vehicle_type, rating)</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Orders:</a:t>
            </a:r>
            <a:r>
              <a:rPr lang="en-GB" sz="1700">
                <a:solidFill>
                  <a:srgbClr val="000000"/>
                </a:solidFill>
                <a:latin typeface="Arial"/>
                <a:ea typeface="Arial"/>
                <a:cs typeface="Arial"/>
                <a:sym typeface="Arial"/>
              </a:rPr>
              <a:t> (order_id, diner_id, restaurant_id, delivery_person_id, order_date, order_time, status, total_price)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Order Items:</a:t>
            </a:r>
            <a:r>
              <a:rPr lang="en-GB" sz="1700">
                <a:solidFill>
                  <a:srgbClr val="000000"/>
                </a:solidFill>
                <a:latin typeface="Arial"/>
                <a:ea typeface="Arial"/>
                <a:cs typeface="Arial"/>
                <a:sym typeface="Arial"/>
              </a:rPr>
              <a:t> (order_item_id, order_id, item_id, quantity, price)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Items:</a:t>
            </a:r>
            <a:r>
              <a:rPr lang="en-GB" sz="1700">
                <a:solidFill>
                  <a:srgbClr val="000000"/>
                </a:solidFill>
                <a:latin typeface="Arial"/>
                <a:ea typeface="Arial"/>
                <a:cs typeface="Arial"/>
                <a:sym typeface="Arial"/>
              </a:rPr>
              <a:t> (item_id, restaurant_id, name, description, price, image)</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b="1" lang="en-GB" sz="1700">
                <a:solidFill>
                  <a:srgbClr val="000000"/>
                </a:solidFill>
                <a:latin typeface="Arial"/>
                <a:ea typeface="Arial"/>
                <a:cs typeface="Arial"/>
                <a:sym typeface="Arial"/>
              </a:rPr>
              <a:t>Reviews:</a:t>
            </a:r>
            <a:r>
              <a:rPr lang="en-GB" sz="1700">
                <a:solidFill>
                  <a:srgbClr val="000000"/>
                </a:solidFill>
                <a:latin typeface="Arial"/>
                <a:ea typeface="Arial"/>
                <a:cs typeface="Arial"/>
                <a:sym typeface="Arial"/>
              </a:rPr>
              <a:t> (review_id, diner_id, restaurant_id, order_id, rating, comment)</a:t>
            </a:r>
            <a:endParaRPr sz="1700">
              <a:solidFill>
                <a:srgbClr val="000000"/>
              </a:solidFill>
              <a:latin typeface="Arial"/>
              <a:ea typeface="Arial"/>
              <a:cs typeface="Arial"/>
              <a:sym typeface="Arial"/>
            </a:endParaRPr>
          </a:p>
          <a:p>
            <a:pPr indent="0" lvl="0" marL="0" rtl="0" algn="l">
              <a:spcBef>
                <a:spcPts val="1200"/>
              </a:spcBef>
              <a:spcAft>
                <a:spcPts val="1200"/>
              </a:spcAft>
              <a:buNone/>
            </a:pPr>
            <a:r>
              <a:t/>
            </a:r>
            <a:endParaRPr sz="19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p:nvPr/>
        </p:nvSpPr>
        <p:spPr>
          <a:xfrm>
            <a:off x="679975" y="854250"/>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DINER</a:t>
            </a:r>
            <a:endParaRPr>
              <a:latin typeface="Lato"/>
              <a:ea typeface="Lato"/>
              <a:cs typeface="Lato"/>
              <a:sym typeface="Lato"/>
            </a:endParaRPr>
          </a:p>
        </p:txBody>
      </p:sp>
      <p:sp>
        <p:nvSpPr>
          <p:cNvPr id="369" name="Google Shape;369;p60"/>
          <p:cNvSpPr/>
          <p:nvPr/>
        </p:nvSpPr>
        <p:spPr>
          <a:xfrm>
            <a:off x="679975" y="2355550"/>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RESTRAUNTS</a:t>
            </a:r>
            <a:endParaRPr>
              <a:latin typeface="Lato"/>
              <a:ea typeface="Lato"/>
              <a:cs typeface="Lato"/>
              <a:sym typeface="Lato"/>
            </a:endParaRPr>
          </a:p>
        </p:txBody>
      </p:sp>
      <p:sp>
        <p:nvSpPr>
          <p:cNvPr id="370" name="Google Shape;370;p60"/>
          <p:cNvSpPr/>
          <p:nvPr/>
        </p:nvSpPr>
        <p:spPr>
          <a:xfrm>
            <a:off x="7061100" y="2240175"/>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ITEMS</a:t>
            </a:r>
            <a:endParaRPr>
              <a:latin typeface="Lato"/>
              <a:ea typeface="Lato"/>
              <a:cs typeface="Lato"/>
              <a:sym typeface="Lato"/>
            </a:endParaRPr>
          </a:p>
        </p:txBody>
      </p:sp>
      <p:sp>
        <p:nvSpPr>
          <p:cNvPr id="371" name="Google Shape;371;p60"/>
          <p:cNvSpPr/>
          <p:nvPr/>
        </p:nvSpPr>
        <p:spPr>
          <a:xfrm>
            <a:off x="3789788" y="1298900"/>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ORDERS</a:t>
            </a:r>
            <a:endParaRPr>
              <a:latin typeface="Lato"/>
              <a:ea typeface="Lato"/>
              <a:cs typeface="Lato"/>
              <a:sym typeface="Lato"/>
            </a:endParaRPr>
          </a:p>
        </p:txBody>
      </p:sp>
      <p:sp>
        <p:nvSpPr>
          <p:cNvPr id="372" name="Google Shape;372;p60"/>
          <p:cNvSpPr/>
          <p:nvPr/>
        </p:nvSpPr>
        <p:spPr>
          <a:xfrm>
            <a:off x="679975" y="3870075"/>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ORDERS ITEM</a:t>
            </a:r>
            <a:endParaRPr>
              <a:latin typeface="Lato"/>
              <a:ea typeface="Lato"/>
              <a:cs typeface="Lato"/>
              <a:sym typeface="Lato"/>
            </a:endParaRPr>
          </a:p>
        </p:txBody>
      </p:sp>
      <p:sp>
        <p:nvSpPr>
          <p:cNvPr id="373" name="Google Shape;373;p60"/>
          <p:cNvSpPr/>
          <p:nvPr/>
        </p:nvSpPr>
        <p:spPr>
          <a:xfrm>
            <a:off x="7061100" y="3778325"/>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t>REVIEWS</a:t>
            </a:r>
            <a:endParaRPr>
              <a:latin typeface="Lato"/>
              <a:ea typeface="Lato"/>
              <a:cs typeface="Lato"/>
              <a:sym typeface="Lato"/>
            </a:endParaRPr>
          </a:p>
        </p:txBody>
      </p:sp>
      <p:sp>
        <p:nvSpPr>
          <p:cNvPr id="374" name="Google Shape;374;p60"/>
          <p:cNvSpPr/>
          <p:nvPr/>
        </p:nvSpPr>
        <p:spPr>
          <a:xfrm>
            <a:off x="6964550" y="854250"/>
            <a:ext cx="1307700" cy="540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latin typeface="Lato"/>
                <a:ea typeface="Lato"/>
                <a:cs typeface="Lato"/>
                <a:sym typeface="Lato"/>
              </a:rPr>
              <a:t>Delivery Personnel</a:t>
            </a:r>
            <a:endParaRPr>
              <a:latin typeface="Lato"/>
              <a:ea typeface="Lato"/>
              <a:cs typeface="Lato"/>
              <a:sym typeface="Lato"/>
            </a:endParaRPr>
          </a:p>
        </p:txBody>
      </p:sp>
      <p:cxnSp>
        <p:nvCxnSpPr>
          <p:cNvPr id="375" name="Google Shape;375;p60"/>
          <p:cNvCxnSpPr>
            <a:stCxn id="368" idx="3"/>
          </p:cNvCxnSpPr>
          <p:nvPr/>
        </p:nvCxnSpPr>
        <p:spPr>
          <a:xfrm>
            <a:off x="1987675" y="1124550"/>
            <a:ext cx="1821900" cy="4533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60"/>
          <p:cNvSpPr txBox="1"/>
          <p:nvPr/>
        </p:nvSpPr>
        <p:spPr>
          <a:xfrm>
            <a:off x="2798425" y="121177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cxnSp>
        <p:nvCxnSpPr>
          <p:cNvPr id="377" name="Google Shape;377;p60"/>
          <p:cNvCxnSpPr>
            <a:stCxn id="369" idx="3"/>
            <a:endCxn id="371" idx="1"/>
          </p:cNvCxnSpPr>
          <p:nvPr/>
        </p:nvCxnSpPr>
        <p:spPr>
          <a:xfrm flipH="1" rot="10800000">
            <a:off x="1987675" y="1569250"/>
            <a:ext cx="1802100" cy="1056600"/>
          </a:xfrm>
          <a:prstGeom prst="straightConnector1">
            <a:avLst/>
          </a:prstGeom>
          <a:noFill/>
          <a:ln cap="flat" cmpd="sng" w="9525">
            <a:solidFill>
              <a:schemeClr val="dk2"/>
            </a:solidFill>
            <a:prstDash val="solid"/>
            <a:round/>
            <a:headEnd len="med" w="med" type="none"/>
            <a:tailEnd len="med" w="med" type="none"/>
          </a:ln>
        </p:spPr>
      </p:cxnSp>
      <p:sp>
        <p:nvSpPr>
          <p:cNvPr id="378" name="Google Shape;378;p60"/>
          <p:cNvSpPr txBox="1"/>
          <p:nvPr/>
        </p:nvSpPr>
        <p:spPr>
          <a:xfrm>
            <a:off x="2157525" y="1734713"/>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cxnSp>
        <p:nvCxnSpPr>
          <p:cNvPr id="379" name="Google Shape;379;p60"/>
          <p:cNvCxnSpPr>
            <a:stCxn id="380" idx="1"/>
            <a:endCxn id="374" idx="1"/>
          </p:cNvCxnSpPr>
          <p:nvPr/>
        </p:nvCxnSpPr>
        <p:spPr>
          <a:xfrm flipH="1" rot="10800000">
            <a:off x="5097500" y="1124675"/>
            <a:ext cx="1867200" cy="3753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60"/>
          <p:cNvSpPr txBox="1"/>
          <p:nvPr/>
        </p:nvSpPr>
        <p:spPr>
          <a:xfrm>
            <a:off x="5097500" y="133002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a:t>
            </a:r>
            <a:r>
              <a:rPr lang="en-GB" sz="1300">
                <a:solidFill>
                  <a:schemeClr val="accent1"/>
                </a:solidFill>
                <a:latin typeface="Lato"/>
                <a:ea typeface="Lato"/>
                <a:cs typeface="Lato"/>
                <a:sym typeface="Lato"/>
              </a:rPr>
              <a:t>1</a:t>
            </a:r>
            <a:endParaRPr sz="1300">
              <a:solidFill>
                <a:schemeClr val="accent1"/>
              </a:solidFill>
              <a:latin typeface="Lato"/>
              <a:ea typeface="Lato"/>
              <a:cs typeface="Lato"/>
              <a:sym typeface="Lato"/>
            </a:endParaRPr>
          </a:p>
        </p:txBody>
      </p:sp>
      <p:cxnSp>
        <p:nvCxnSpPr>
          <p:cNvPr id="381" name="Google Shape;381;p60"/>
          <p:cNvCxnSpPr>
            <a:endCxn id="372" idx="3"/>
          </p:cNvCxnSpPr>
          <p:nvPr/>
        </p:nvCxnSpPr>
        <p:spPr>
          <a:xfrm flipH="1">
            <a:off x="1987675" y="1830675"/>
            <a:ext cx="1821900" cy="2309700"/>
          </a:xfrm>
          <a:prstGeom prst="straightConnector1">
            <a:avLst/>
          </a:prstGeom>
          <a:noFill/>
          <a:ln cap="flat" cmpd="sng" w="9525">
            <a:solidFill>
              <a:schemeClr val="dk2"/>
            </a:solidFill>
            <a:prstDash val="solid"/>
            <a:round/>
            <a:headEnd len="med" w="med" type="none"/>
            <a:tailEnd len="med" w="med" type="none"/>
          </a:ln>
        </p:spPr>
      </p:cxnSp>
      <p:sp>
        <p:nvSpPr>
          <p:cNvPr id="382" name="Google Shape;382;p60"/>
          <p:cNvSpPr txBox="1"/>
          <p:nvPr/>
        </p:nvSpPr>
        <p:spPr>
          <a:xfrm>
            <a:off x="2157525" y="343842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M:1</a:t>
            </a:r>
            <a:endParaRPr sz="1300">
              <a:solidFill>
                <a:schemeClr val="accent1"/>
              </a:solidFill>
              <a:latin typeface="Lato"/>
              <a:ea typeface="Lato"/>
              <a:cs typeface="Lato"/>
              <a:sym typeface="Lato"/>
            </a:endParaRPr>
          </a:p>
        </p:txBody>
      </p:sp>
      <p:cxnSp>
        <p:nvCxnSpPr>
          <p:cNvPr id="383" name="Google Shape;383;p60"/>
          <p:cNvCxnSpPr>
            <a:stCxn id="372" idx="3"/>
          </p:cNvCxnSpPr>
          <p:nvPr/>
        </p:nvCxnSpPr>
        <p:spPr>
          <a:xfrm flipH="1" rot="10800000">
            <a:off x="1987675" y="2789775"/>
            <a:ext cx="5073900" cy="1350600"/>
          </a:xfrm>
          <a:prstGeom prst="straightConnector1">
            <a:avLst/>
          </a:prstGeom>
          <a:noFill/>
          <a:ln cap="flat" cmpd="sng" w="9525">
            <a:solidFill>
              <a:schemeClr val="dk2"/>
            </a:solidFill>
            <a:prstDash val="solid"/>
            <a:round/>
            <a:headEnd len="med" w="med" type="none"/>
            <a:tailEnd len="med" w="med" type="none"/>
          </a:ln>
        </p:spPr>
      </p:cxnSp>
      <p:sp>
        <p:nvSpPr>
          <p:cNvPr id="384" name="Google Shape;384;p60"/>
          <p:cNvSpPr txBox="1"/>
          <p:nvPr/>
        </p:nvSpPr>
        <p:spPr>
          <a:xfrm>
            <a:off x="4572000" y="334297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M:1</a:t>
            </a:r>
            <a:endParaRPr sz="1300">
              <a:solidFill>
                <a:schemeClr val="accent1"/>
              </a:solidFill>
              <a:latin typeface="Lato"/>
              <a:ea typeface="Lato"/>
              <a:cs typeface="Lato"/>
              <a:sym typeface="Lato"/>
            </a:endParaRPr>
          </a:p>
        </p:txBody>
      </p:sp>
      <p:cxnSp>
        <p:nvCxnSpPr>
          <p:cNvPr id="385" name="Google Shape;385;p60"/>
          <p:cNvCxnSpPr>
            <a:stCxn id="369" idx="3"/>
            <a:endCxn id="370" idx="1"/>
          </p:cNvCxnSpPr>
          <p:nvPr/>
        </p:nvCxnSpPr>
        <p:spPr>
          <a:xfrm flipH="1" rot="10800000">
            <a:off x="1987675" y="2510350"/>
            <a:ext cx="5073300" cy="1155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60"/>
          <p:cNvSpPr txBox="1"/>
          <p:nvPr/>
        </p:nvSpPr>
        <p:spPr>
          <a:xfrm>
            <a:off x="4389250" y="222947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cxnSp>
        <p:nvCxnSpPr>
          <p:cNvPr id="387" name="Google Shape;387;p60"/>
          <p:cNvCxnSpPr>
            <a:endCxn id="373" idx="1"/>
          </p:cNvCxnSpPr>
          <p:nvPr/>
        </p:nvCxnSpPr>
        <p:spPr>
          <a:xfrm>
            <a:off x="2005200" y="1420925"/>
            <a:ext cx="5055900" cy="26277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60"/>
          <p:cNvSpPr txBox="1"/>
          <p:nvPr/>
        </p:nvSpPr>
        <p:spPr>
          <a:xfrm>
            <a:off x="5814450" y="397042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cxnSp>
        <p:nvCxnSpPr>
          <p:cNvPr id="389" name="Google Shape;389;p60"/>
          <p:cNvCxnSpPr>
            <a:stCxn id="369" idx="3"/>
            <a:endCxn id="373" idx="0"/>
          </p:cNvCxnSpPr>
          <p:nvPr/>
        </p:nvCxnSpPr>
        <p:spPr>
          <a:xfrm>
            <a:off x="1987675" y="2625850"/>
            <a:ext cx="5727300" cy="1152600"/>
          </a:xfrm>
          <a:prstGeom prst="straightConnector1">
            <a:avLst/>
          </a:prstGeom>
          <a:noFill/>
          <a:ln cap="flat" cmpd="sng" w="9525">
            <a:solidFill>
              <a:schemeClr val="dk2"/>
            </a:solidFill>
            <a:prstDash val="solid"/>
            <a:round/>
            <a:headEnd len="med" w="med" type="none"/>
            <a:tailEnd len="med" w="med" type="none"/>
          </a:ln>
        </p:spPr>
      </p:cxnSp>
      <p:sp>
        <p:nvSpPr>
          <p:cNvPr id="390" name="Google Shape;390;p60"/>
          <p:cNvSpPr txBox="1"/>
          <p:nvPr/>
        </p:nvSpPr>
        <p:spPr>
          <a:xfrm>
            <a:off x="7137050" y="3295125"/>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cxnSp>
        <p:nvCxnSpPr>
          <p:cNvPr id="391" name="Google Shape;391;p60"/>
          <p:cNvCxnSpPr/>
          <p:nvPr/>
        </p:nvCxnSpPr>
        <p:spPr>
          <a:xfrm>
            <a:off x="4855825" y="1848175"/>
            <a:ext cx="2240400" cy="1944000"/>
          </a:xfrm>
          <a:prstGeom prst="straightConnector1">
            <a:avLst/>
          </a:prstGeom>
          <a:noFill/>
          <a:ln cap="flat" cmpd="sng" w="9525">
            <a:solidFill>
              <a:schemeClr val="dk2"/>
            </a:solidFill>
            <a:prstDash val="solid"/>
            <a:round/>
            <a:headEnd len="med" w="med" type="none"/>
            <a:tailEnd len="med" w="med" type="none"/>
          </a:ln>
        </p:spPr>
      </p:cxnSp>
      <p:sp>
        <p:nvSpPr>
          <p:cNvPr id="392" name="Google Shape;392;p60"/>
          <p:cNvSpPr txBox="1"/>
          <p:nvPr/>
        </p:nvSpPr>
        <p:spPr>
          <a:xfrm>
            <a:off x="5351950" y="2000663"/>
            <a:ext cx="962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accent1"/>
                </a:solidFill>
                <a:latin typeface="Lato"/>
                <a:ea typeface="Lato"/>
                <a:cs typeface="Lato"/>
                <a:sym typeface="Lato"/>
              </a:rPr>
              <a:t>1:M</a:t>
            </a:r>
            <a:endParaRPr sz="1300">
              <a:solidFill>
                <a:schemeClr val="accent1"/>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3000">
                <a:solidFill>
                  <a:schemeClr val="dk2"/>
                </a:solidFill>
              </a:rPr>
              <a:t>UNIT-4   Relational Databases</a:t>
            </a:r>
            <a:endParaRPr b="1" sz="30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2"/>
          <p:cNvSpPr txBox="1"/>
          <p:nvPr>
            <p:ph type="title"/>
          </p:nvPr>
        </p:nvSpPr>
        <p:spPr>
          <a:xfrm>
            <a:off x="729450" y="6299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Relational Databases</a:t>
            </a:r>
            <a:endParaRPr/>
          </a:p>
        </p:txBody>
      </p:sp>
      <p:sp>
        <p:nvSpPr>
          <p:cNvPr id="403" name="Google Shape;403;p62"/>
          <p:cNvSpPr txBox="1"/>
          <p:nvPr>
            <p:ph idx="1" type="body"/>
          </p:nvPr>
        </p:nvSpPr>
        <p:spPr>
          <a:xfrm>
            <a:off x="729450" y="1441200"/>
            <a:ext cx="7688700" cy="2261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GB" sz="1700">
                <a:solidFill>
                  <a:srgbClr val="000000"/>
                </a:solidFill>
                <a:latin typeface="Arial"/>
                <a:ea typeface="Arial"/>
                <a:cs typeface="Arial"/>
                <a:sym typeface="Arial"/>
              </a:rPr>
              <a:t>A </a:t>
            </a:r>
            <a:r>
              <a:rPr b="1" lang="en-GB" sz="1700">
                <a:solidFill>
                  <a:srgbClr val="000000"/>
                </a:solidFill>
                <a:latin typeface="Arial"/>
                <a:ea typeface="Arial"/>
                <a:cs typeface="Arial"/>
                <a:sym typeface="Arial"/>
              </a:rPr>
              <a:t>relational database</a:t>
            </a:r>
            <a:r>
              <a:rPr lang="en-GB" sz="1700">
                <a:solidFill>
                  <a:srgbClr val="000000"/>
                </a:solidFill>
                <a:latin typeface="Arial"/>
                <a:ea typeface="Arial"/>
                <a:cs typeface="Arial"/>
                <a:sym typeface="Arial"/>
              </a:rPr>
              <a:t> is a type of database that stores and organizes data in a structured way.</a:t>
            </a:r>
            <a:endParaRPr sz="17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Arial"/>
              <a:buChar char="●"/>
            </a:pPr>
            <a:r>
              <a:rPr lang="en-GB" sz="1700">
                <a:solidFill>
                  <a:srgbClr val="000000"/>
                </a:solidFill>
                <a:latin typeface="Arial"/>
                <a:ea typeface="Arial"/>
                <a:cs typeface="Arial"/>
                <a:sym typeface="Arial"/>
              </a:rPr>
              <a:t>Data in a relational database is stored in various data tables, each of which has a unique key identifying every row.</a:t>
            </a:r>
            <a:endParaRPr sz="1600">
              <a:solidFill>
                <a:srgbClr val="000000"/>
              </a:solidFill>
              <a:latin typeface="Arial"/>
              <a:ea typeface="Arial"/>
              <a:cs typeface="Arial"/>
              <a:sym typeface="Arial"/>
            </a:endParaRPr>
          </a:p>
        </p:txBody>
      </p:sp>
      <p:pic>
        <p:nvPicPr>
          <p:cNvPr id="404" name="Google Shape;404;p62"/>
          <p:cNvPicPr preferRelativeResize="0"/>
          <p:nvPr/>
        </p:nvPicPr>
        <p:blipFill>
          <a:blip r:embed="rId3">
            <a:alphaModFix/>
          </a:blip>
          <a:stretch>
            <a:fillRect/>
          </a:stretch>
        </p:blipFill>
        <p:spPr>
          <a:xfrm>
            <a:off x="133100" y="3132725"/>
            <a:ext cx="3885776" cy="1071750"/>
          </a:xfrm>
          <a:prstGeom prst="rect">
            <a:avLst/>
          </a:prstGeom>
          <a:noFill/>
          <a:ln cap="flat" cmpd="sng" w="9525">
            <a:solidFill>
              <a:schemeClr val="dk2"/>
            </a:solidFill>
            <a:prstDash val="solid"/>
            <a:round/>
            <a:headEnd len="sm" w="sm" type="none"/>
            <a:tailEnd len="sm" w="sm" type="none"/>
          </a:ln>
        </p:spPr>
      </p:pic>
      <p:pic>
        <p:nvPicPr>
          <p:cNvPr id="405" name="Google Shape;405;p62"/>
          <p:cNvPicPr preferRelativeResize="0"/>
          <p:nvPr/>
        </p:nvPicPr>
        <p:blipFill>
          <a:blip r:embed="rId4">
            <a:alphaModFix/>
          </a:blip>
          <a:stretch>
            <a:fillRect/>
          </a:stretch>
        </p:blipFill>
        <p:spPr>
          <a:xfrm>
            <a:off x="4350175" y="3132725"/>
            <a:ext cx="4601999" cy="10717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570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Database</a:t>
            </a:r>
            <a:endParaRPr sz="3040"/>
          </a:p>
          <a:p>
            <a:pPr indent="0" lvl="0" marL="0" rtl="0" algn="l">
              <a:spcBef>
                <a:spcPts val="0"/>
              </a:spcBef>
              <a:spcAft>
                <a:spcPts val="0"/>
              </a:spcAft>
              <a:buSzPts val="990"/>
              <a:buNone/>
            </a:pPr>
            <a:r>
              <a:t/>
            </a:r>
            <a:endParaRPr sz="3040"/>
          </a:p>
        </p:txBody>
      </p:sp>
      <p:sp>
        <p:nvSpPr>
          <p:cNvPr id="118" name="Google Shape;118;p18"/>
          <p:cNvSpPr txBox="1"/>
          <p:nvPr>
            <p:ph idx="1" type="body"/>
          </p:nvPr>
        </p:nvSpPr>
        <p:spPr>
          <a:xfrm>
            <a:off x="729450" y="1331100"/>
            <a:ext cx="7969500" cy="304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A database is a collection of information that is organized so that it can easily be accessed managed and update. There are two type of database:</a:t>
            </a:r>
            <a:endParaRPr sz="1700"/>
          </a:p>
          <a:p>
            <a:pPr indent="0" lvl="0" marL="0" rtl="0" algn="l">
              <a:spcBef>
                <a:spcPts val="1200"/>
              </a:spcBef>
              <a:spcAft>
                <a:spcPts val="0"/>
              </a:spcAft>
              <a:buNone/>
            </a:pPr>
            <a:r>
              <a:rPr lang="en-GB" sz="1700"/>
              <a:t>Conventional Database: Collection of data without use of computer. E.g. Telephone diary, register.</a:t>
            </a:r>
            <a:endParaRPr sz="1700"/>
          </a:p>
          <a:p>
            <a:pPr indent="0" lvl="0" marL="0" rtl="0" algn="l">
              <a:spcBef>
                <a:spcPts val="1200"/>
              </a:spcBef>
              <a:spcAft>
                <a:spcPts val="1200"/>
              </a:spcAft>
              <a:buNone/>
            </a:pPr>
            <a:r>
              <a:rPr lang="en-GB" sz="1700"/>
              <a:t>Computerized database: The collection of data with the help of computer in the form of data file i</a:t>
            </a:r>
            <a:r>
              <a:rPr lang="en-GB" sz="1700"/>
              <a:t>s </a:t>
            </a:r>
            <a:r>
              <a:rPr lang="en-GB" sz="1700"/>
              <a:t>known as computerized database. The types of computer systems that can run database management system are Centralized PC and Client/Server and distributed.</a:t>
            </a:r>
            <a:endParaRPr sz="17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3"/>
          <p:cNvSpPr txBox="1"/>
          <p:nvPr>
            <p:ph type="title"/>
          </p:nvPr>
        </p:nvSpPr>
        <p:spPr>
          <a:xfrm>
            <a:off x="729450" y="595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SQL vs No-SQL Databases</a:t>
            </a:r>
            <a:endParaRPr/>
          </a:p>
        </p:txBody>
      </p:sp>
      <p:sp>
        <p:nvSpPr>
          <p:cNvPr id="411" name="Google Shape;411;p63"/>
          <p:cNvSpPr txBox="1"/>
          <p:nvPr>
            <p:ph idx="1" type="body"/>
          </p:nvPr>
        </p:nvSpPr>
        <p:spPr>
          <a:xfrm>
            <a:off x="705900" y="1395000"/>
            <a:ext cx="7732200" cy="37485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b="1" lang="en-GB" sz="1800"/>
              <a:t>SQL (Structured Query Language)</a:t>
            </a:r>
            <a:r>
              <a:rPr lang="en-GB" sz="1800"/>
              <a:t> databases are also known as relational databases. They have a predefined schema, and data is stored in tables consisting of rows and columns. </a:t>
            </a:r>
            <a:endParaRPr sz="1800"/>
          </a:p>
          <a:p>
            <a:pPr indent="-342900" lvl="0" marL="457200" rtl="0" algn="l">
              <a:lnSpc>
                <a:spcPct val="150000"/>
              </a:lnSpc>
              <a:spcBef>
                <a:spcPts val="0"/>
              </a:spcBef>
              <a:spcAft>
                <a:spcPts val="0"/>
              </a:spcAft>
              <a:buSzPts val="1800"/>
              <a:buChar char="●"/>
            </a:pPr>
            <a:r>
              <a:rPr b="1" lang="en-GB" sz="1800"/>
              <a:t>NoSQL (Not only SQL) </a:t>
            </a:r>
            <a:r>
              <a:rPr lang="en-GB" sz="1800"/>
              <a:t>databases refer to non-relational databases, which don’t follow a fixed schema for data storage. Instead, they use a flexible and semi-structured format like JSON documents, key-value pairs, or graphs. </a:t>
            </a:r>
            <a:endParaRPr sz="1900">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4"/>
          <p:cNvSpPr txBox="1"/>
          <p:nvPr>
            <p:ph idx="1" type="body"/>
          </p:nvPr>
        </p:nvSpPr>
        <p:spPr>
          <a:xfrm>
            <a:off x="300450" y="1337875"/>
            <a:ext cx="7990200" cy="4459500"/>
          </a:xfrm>
          <a:prstGeom prst="rect">
            <a:avLst/>
          </a:prstGeom>
        </p:spPr>
        <p:txBody>
          <a:bodyPr anchorCtr="0" anchor="t" bIns="91425" lIns="91425" spcFirstLastPara="1" rIns="91425" wrap="square" tIns="91425">
            <a:noAutofit/>
          </a:bodyPr>
          <a:lstStyle/>
          <a:p>
            <a:pPr indent="0" lvl="0" marL="457200" rtl="0" algn="l">
              <a:lnSpc>
                <a:spcPct val="130000"/>
              </a:lnSpc>
              <a:spcBef>
                <a:spcPts val="0"/>
              </a:spcBef>
              <a:spcAft>
                <a:spcPts val="0"/>
              </a:spcAft>
              <a:buNone/>
            </a:pPr>
            <a:r>
              <a:rPr b="1" lang="en-GB" sz="1650"/>
              <a:t>SQL Advantages &amp; Disadvantages</a:t>
            </a:r>
            <a:endParaRPr b="1" sz="1650"/>
          </a:p>
          <a:p>
            <a:pPr indent="-329406" lvl="1" marL="914400" rtl="0" algn="l">
              <a:lnSpc>
                <a:spcPct val="130000"/>
              </a:lnSpc>
              <a:spcBef>
                <a:spcPts val="1200"/>
              </a:spcBef>
              <a:spcAft>
                <a:spcPts val="0"/>
              </a:spcAft>
              <a:buClr>
                <a:srgbClr val="000000"/>
              </a:buClr>
              <a:buSzPts val="1588"/>
              <a:buFont typeface="Arial"/>
              <a:buChar char="○"/>
            </a:pPr>
            <a:r>
              <a:rPr b="1" lang="en-GB" sz="1587">
                <a:solidFill>
                  <a:srgbClr val="000000"/>
                </a:solidFill>
              </a:rPr>
              <a:t>Predefined schema</a:t>
            </a:r>
            <a:r>
              <a:rPr lang="en-GB" sz="1587">
                <a:solidFill>
                  <a:srgbClr val="000000"/>
                </a:solidFill>
              </a:rPr>
              <a:t>: Ideal for applications with a fixed structure.</a:t>
            </a:r>
            <a:endParaRPr sz="1587">
              <a:solidFill>
                <a:srgbClr val="000000"/>
              </a:solidFill>
            </a:endParaRPr>
          </a:p>
          <a:p>
            <a:pPr indent="-329406" lvl="1" marL="914400" rtl="0" algn="l">
              <a:lnSpc>
                <a:spcPct val="130000"/>
              </a:lnSpc>
              <a:spcBef>
                <a:spcPts val="0"/>
              </a:spcBef>
              <a:spcAft>
                <a:spcPts val="0"/>
              </a:spcAft>
              <a:buClr>
                <a:srgbClr val="000000"/>
              </a:buClr>
              <a:buSzPts val="1588"/>
              <a:buFont typeface="Arial"/>
              <a:buChar char="○"/>
            </a:pPr>
            <a:r>
              <a:rPr b="1" lang="en-GB" sz="1587">
                <a:solidFill>
                  <a:srgbClr val="000000"/>
                </a:solidFill>
              </a:rPr>
              <a:t>ACID transactions</a:t>
            </a:r>
            <a:r>
              <a:rPr lang="en-GB" sz="1587">
                <a:solidFill>
                  <a:srgbClr val="000000"/>
                </a:solidFill>
              </a:rPr>
              <a:t>: Ensures data consistency and reliability.</a:t>
            </a:r>
            <a:endParaRPr sz="1587">
              <a:solidFill>
                <a:srgbClr val="000000"/>
              </a:solidFill>
            </a:endParaRPr>
          </a:p>
          <a:p>
            <a:pPr indent="-329406" lvl="1" marL="914400" rtl="0" algn="l">
              <a:lnSpc>
                <a:spcPct val="130000"/>
              </a:lnSpc>
              <a:spcBef>
                <a:spcPts val="0"/>
              </a:spcBef>
              <a:spcAft>
                <a:spcPts val="0"/>
              </a:spcAft>
              <a:buClr>
                <a:srgbClr val="000000"/>
              </a:buClr>
              <a:buSzPts val="1588"/>
              <a:buFont typeface="Arial"/>
              <a:buChar char="○"/>
            </a:pPr>
            <a:r>
              <a:rPr b="1" lang="en-GB" sz="1587">
                <a:solidFill>
                  <a:srgbClr val="000000"/>
                </a:solidFill>
              </a:rPr>
              <a:t>Support for complex queries</a:t>
            </a:r>
            <a:r>
              <a:rPr lang="en-GB" sz="1587">
                <a:solidFill>
                  <a:srgbClr val="000000"/>
                </a:solidFill>
              </a:rPr>
              <a:t>: Rich SQL queries can handle complex data relationships and aggregation operations.</a:t>
            </a:r>
            <a:endParaRPr sz="1587">
              <a:solidFill>
                <a:srgbClr val="000000"/>
              </a:solidFill>
            </a:endParaRPr>
          </a:p>
          <a:p>
            <a:pPr indent="-329406" lvl="1" marL="914400" rtl="0" algn="l">
              <a:lnSpc>
                <a:spcPct val="130000"/>
              </a:lnSpc>
              <a:spcBef>
                <a:spcPts val="0"/>
              </a:spcBef>
              <a:spcAft>
                <a:spcPts val="0"/>
              </a:spcAft>
              <a:buClr>
                <a:srgbClr val="000000"/>
              </a:buClr>
              <a:buSzPts val="1588"/>
              <a:buFont typeface="Arial"/>
              <a:buChar char="○"/>
            </a:pPr>
            <a:r>
              <a:rPr b="1" lang="en-GB" sz="1587">
                <a:solidFill>
                  <a:srgbClr val="000000"/>
                </a:solidFill>
              </a:rPr>
              <a:t>Rigid schema</a:t>
            </a:r>
            <a:r>
              <a:rPr lang="en-GB" sz="1587">
                <a:solidFill>
                  <a:srgbClr val="000000"/>
                </a:solidFill>
              </a:rPr>
              <a:t>: Data structure updates are time-consuming and can lead to downtime.</a:t>
            </a:r>
            <a:endParaRPr sz="1587">
              <a:solidFill>
                <a:srgbClr val="000000"/>
              </a:solidFill>
            </a:endParaRPr>
          </a:p>
          <a:p>
            <a:pPr indent="-329406" lvl="1" marL="914400" rtl="0" algn="l">
              <a:lnSpc>
                <a:spcPct val="130000"/>
              </a:lnSpc>
              <a:spcBef>
                <a:spcPts val="0"/>
              </a:spcBef>
              <a:spcAft>
                <a:spcPts val="0"/>
              </a:spcAft>
              <a:buClr>
                <a:srgbClr val="000000"/>
              </a:buClr>
              <a:buSzPts val="1588"/>
              <a:buFont typeface="Arial"/>
              <a:buChar char="○"/>
            </a:pPr>
            <a:r>
              <a:rPr b="1" lang="en-GB" sz="1587">
                <a:solidFill>
                  <a:srgbClr val="000000"/>
                </a:solidFill>
              </a:rPr>
              <a:t>Scaling</a:t>
            </a:r>
            <a:r>
              <a:rPr lang="en-GB" sz="1587">
                <a:solidFill>
                  <a:srgbClr val="000000"/>
                </a:solidFill>
              </a:rPr>
              <a:t>: Difficulties in horizontal scaling and sharding of data across multiple servers.</a:t>
            </a:r>
            <a:endParaRPr sz="1587">
              <a:solidFill>
                <a:srgbClr val="000000"/>
              </a:solidFill>
            </a:endParaRPr>
          </a:p>
          <a:p>
            <a:pPr indent="0" lvl="0" marL="0" rtl="0" algn="l">
              <a:lnSpc>
                <a:spcPct val="95000"/>
              </a:lnSpc>
              <a:spcBef>
                <a:spcPts val="1200"/>
              </a:spcBef>
              <a:spcAft>
                <a:spcPts val="1200"/>
              </a:spcAft>
              <a:buSzPts val="688"/>
              <a:buNone/>
            </a:pPr>
            <a:r>
              <a:t/>
            </a:r>
            <a:endParaRPr sz="1712"/>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5"/>
          <p:cNvSpPr txBox="1"/>
          <p:nvPr>
            <p:ph type="title"/>
          </p:nvPr>
        </p:nvSpPr>
        <p:spPr>
          <a:xfrm>
            <a:off x="772025" y="678125"/>
            <a:ext cx="7239300" cy="4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40">
                <a:latin typeface="Lato"/>
                <a:ea typeface="Lato"/>
                <a:cs typeface="Lato"/>
                <a:sym typeface="Lato"/>
              </a:rPr>
              <a:t>ACID PROPERTIES : </a:t>
            </a:r>
            <a:endParaRPr sz="2540">
              <a:latin typeface="Lato"/>
              <a:ea typeface="Lato"/>
              <a:cs typeface="Lato"/>
              <a:sym typeface="Lato"/>
            </a:endParaRPr>
          </a:p>
        </p:txBody>
      </p:sp>
      <p:sp>
        <p:nvSpPr>
          <p:cNvPr id="422" name="Google Shape;422;p65"/>
          <p:cNvSpPr txBox="1"/>
          <p:nvPr>
            <p:ph idx="1" type="body"/>
          </p:nvPr>
        </p:nvSpPr>
        <p:spPr>
          <a:xfrm>
            <a:off x="344475" y="1419000"/>
            <a:ext cx="7949400" cy="37245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rPr b="1" lang="en-GB" sz="2000">
                <a:solidFill>
                  <a:srgbClr val="000000"/>
                </a:solidFill>
                <a:latin typeface="Arial"/>
                <a:ea typeface="Arial"/>
                <a:cs typeface="Arial"/>
                <a:sym typeface="Arial"/>
              </a:rPr>
              <a:t>Atomicity</a:t>
            </a:r>
            <a:r>
              <a:rPr b="1" lang="en-GB" sz="1600">
                <a:solidFill>
                  <a:srgbClr val="000000"/>
                </a:solidFill>
                <a:latin typeface="Arial"/>
                <a:ea typeface="Arial"/>
                <a:cs typeface="Arial"/>
                <a:sym typeface="Arial"/>
              </a:rPr>
              <a:t>:</a:t>
            </a:r>
            <a:endParaRPr b="1" sz="1600">
              <a:solidFill>
                <a:srgbClr val="000000"/>
              </a:solidFill>
              <a:latin typeface="Arial"/>
              <a:ea typeface="Arial"/>
              <a:cs typeface="Arial"/>
              <a:sym typeface="Arial"/>
            </a:endParaRPr>
          </a:p>
          <a:p>
            <a:pPr indent="-317500" lvl="1" marL="914400" rtl="0" algn="l">
              <a:spcBef>
                <a:spcPts val="120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Definition:</a:t>
            </a:r>
            <a:r>
              <a:rPr lang="en-GB" sz="1400">
                <a:solidFill>
                  <a:srgbClr val="000000"/>
                </a:solidFill>
                <a:latin typeface="Arial"/>
                <a:ea typeface="Arial"/>
                <a:cs typeface="Arial"/>
                <a:sym typeface="Arial"/>
              </a:rPr>
              <a:t> Atomicity ensures that a transaction is treated as a single, indivisible unit of work. Either all the changes made by the transaction are committed to the database, or none of them are.</a:t>
            </a:r>
            <a:endParaRPr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Example:</a:t>
            </a:r>
            <a:endParaRPr b="1" sz="1400">
              <a:solidFill>
                <a:srgbClr val="000000"/>
              </a:solidFill>
              <a:latin typeface="Arial"/>
              <a:ea typeface="Arial"/>
              <a:cs typeface="Arial"/>
              <a:sym typeface="Arial"/>
            </a:endParaRPr>
          </a:p>
          <a:p>
            <a:pPr indent="-317500" lvl="2" marL="13716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Consider a bank transfer where money is withdrawn from one account and deposited into another. The transaction involves two operations: debit from one account and credit to another. Atomicity ensures that either both debit and credit operations succeed, or neither of them occurs. If, for example, the debit operation succeeds but the credit fails, the entire transaction is rolled back to maintain consistency.</a:t>
            </a:r>
            <a:endParaRPr b="1" sz="1335">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6"/>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000000"/>
                </a:solidFill>
                <a:latin typeface="Arial"/>
                <a:ea typeface="Arial"/>
                <a:cs typeface="Arial"/>
                <a:sym typeface="Arial"/>
              </a:rPr>
              <a:t>Consistency</a:t>
            </a:r>
            <a:endParaRPr sz="3500"/>
          </a:p>
        </p:txBody>
      </p:sp>
      <p:sp>
        <p:nvSpPr>
          <p:cNvPr id="428" name="Google Shape;428;p66"/>
          <p:cNvSpPr txBox="1"/>
          <p:nvPr>
            <p:ph idx="1" type="body"/>
          </p:nvPr>
        </p:nvSpPr>
        <p:spPr>
          <a:xfrm>
            <a:off x="729450" y="2078875"/>
            <a:ext cx="7831500" cy="28206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Definition:</a:t>
            </a:r>
            <a:r>
              <a:rPr lang="en-GB" sz="1400">
                <a:solidFill>
                  <a:srgbClr val="000000"/>
                </a:solidFill>
                <a:latin typeface="Arial"/>
                <a:ea typeface="Arial"/>
                <a:cs typeface="Arial"/>
                <a:sym typeface="Arial"/>
              </a:rPr>
              <a:t> Consistency ensures that a transaction brings the database from one valid state to another. The database must satisfy a set of integrity constraints before and after the transaction.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Example:</a:t>
            </a:r>
            <a:endParaRPr b="1"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Suppose a database has a constraint that ensures the total balance of all accounts is always a constant value. If a transaction violates this constraint (e.g., due to a bug or error), the system ensures that the transaction is rolled back, and the database remains in a consistent state. Consistency guarantees that the database transitions between valid states.</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7"/>
          <p:cNvSpPr txBox="1"/>
          <p:nvPr>
            <p:ph idx="1" type="body"/>
          </p:nvPr>
        </p:nvSpPr>
        <p:spPr>
          <a:xfrm>
            <a:off x="671275" y="1325100"/>
            <a:ext cx="7746900" cy="301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GB" sz="2000">
                <a:solidFill>
                  <a:srgbClr val="000000"/>
                </a:solidFill>
                <a:latin typeface="Arial"/>
                <a:ea typeface="Arial"/>
                <a:cs typeface="Arial"/>
                <a:sym typeface="Arial"/>
              </a:rPr>
              <a:t>Isolation</a:t>
            </a:r>
            <a:endParaRPr b="1" sz="2000">
              <a:solidFill>
                <a:srgbClr val="000000"/>
              </a:solidFill>
              <a:latin typeface="Arial"/>
              <a:ea typeface="Arial"/>
              <a:cs typeface="Arial"/>
              <a:sym typeface="Arial"/>
            </a:endParaRPr>
          </a:p>
          <a:p>
            <a:pPr indent="-319924" lvl="0" marL="457200" rtl="0" algn="l">
              <a:spcBef>
                <a:spcPts val="1200"/>
              </a:spcBef>
              <a:spcAft>
                <a:spcPts val="0"/>
              </a:spcAft>
              <a:buClr>
                <a:srgbClr val="000000"/>
              </a:buClr>
              <a:buSzPct val="100000"/>
              <a:buFont typeface="Arial"/>
              <a:buChar char="●"/>
            </a:pPr>
            <a:r>
              <a:rPr b="1" lang="en-GB" sz="1554">
                <a:solidFill>
                  <a:srgbClr val="000000"/>
                </a:solidFill>
                <a:latin typeface="Arial"/>
                <a:ea typeface="Arial"/>
                <a:cs typeface="Arial"/>
                <a:sym typeface="Arial"/>
              </a:rPr>
              <a:t>Definition:</a:t>
            </a:r>
            <a:r>
              <a:rPr lang="en-GB" sz="1554">
                <a:solidFill>
                  <a:srgbClr val="000000"/>
                </a:solidFill>
                <a:latin typeface="Arial"/>
                <a:ea typeface="Arial"/>
                <a:cs typeface="Arial"/>
                <a:sym typeface="Arial"/>
              </a:rPr>
              <a:t> Isolation ensures that the execution of one transaction is isolated from the execution of other transactions. Each transaction appears to be the only transaction executing on the database, even though there may be multiple transactions happening concurrently.</a:t>
            </a:r>
            <a:endParaRPr sz="1554">
              <a:solidFill>
                <a:srgbClr val="000000"/>
              </a:solidFill>
              <a:latin typeface="Arial"/>
              <a:ea typeface="Arial"/>
              <a:cs typeface="Arial"/>
              <a:sym typeface="Arial"/>
            </a:endParaRPr>
          </a:p>
          <a:p>
            <a:pPr indent="-319924" lvl="0" marL="457200" rtl="0" algn="l">
              <a:spcBef>
                <a:spcPts val="0"/>
              </a:spcBef>
              <a:spcAft>
                <a:spcPts val="0"/>
              </a:spcAft>
              <a:buClr>
                <a:srgbClr val="000000"/>
              </a:buClr>
              <a:buSzPct val="100000"/>
              <a:buFont typeface="Arial"/>
              <a:buChar char="●"/>
            </a:pPr>
            <a:r>
              <a:rPr b="1" lang="en-GB" sz="1554">
                <a:solidFill>
                  <a:srgbClr val="000000"/>
                </a:solidFill>
                <a:latin typeface="Arial"/>
                <a:ea typeface="Arial"/>
                <a:cs typeface="Arial"/>
                <a:sym typeface="Arial"/>
              </a:rPr>
              <a:t>Example:</a:t>
            </a:r>
            <a:endParaRPr b="1" sz="1554">
              <a:solidFill>
                <a:srgbClr val="000000"/>
              </a:solidFill>
              <a:latin typeface="Arial"/>
              <a:ea typeface="Arial"/>
              <a:cs typeface="Arial"/>
              <a:sym typeface="Arial"/>
            </a:endParaRPr>
          </a:p>
          <a:p>
            <a:pPr indent="-319924" lvl="1" marL="914400" rtl="0" algn="l">
              <a:spcBef>
                <a:spcPts val="0"/>
              </a:spcBef>
              <a:spcAft>
                <a:spcPts val="0"/>
              </a:spcAft>
              <a:buClr>
                <a:srgbClr val="000000"/>
              </a:buClr>
              <a:buSzPct val="100000"/>
              <a:buFont typeface="Arial"/>
              <a:buChar char="○"/>
            </a:pPr>
            <a:r>
              <a:rPr lang="en-GB" sz="1554">
                <a:solidFill>
                  <a:srgbClr val="000000"/>
                </a:solidFill>
                <a:latin typeface="Arial"/>
                <a:ea typeface="Arial"/>
                <a:cs typeface="Arial"/>
                <a:sym typeface="Arial"/>
              </a:rPr>
              <a:t>Consider two transactions, A and B, both trying to read and update the same set of data concurrently. Isolation ensures that the result of transaction A is not visible to transaction B until A is committed. This prevents interference between transactions and ensures the correctness of the overall system.</a:t>
            </a:r>
            <a:endParaRPr sz="1554">
              <a:solidFill>
                <a:srgbClr val="000000"/>
              </a:solidFill>
              <a:latin typeface="Arial"/>
              <a:ea typeface="Arial"/>
              <a:cs typeface="Arial"/>
              <a:sym typeface="Arial"/>
            </a:endParaRPr>
          </a:p>
          <a:p>
            <a:pPr indent="0" lvl="0" marL="0" rtl="0" algn="l">
              <a:spcBef>
                <a:spcPts val="1200"/>
              </a:spcBef>
              <a:spcAft>
                <a:spcPts val="1200"/>
              </a:spcAft>
              <a:buNone/>
            </a:pPr>
            <a:r>
              <a:t/>
            </a:r>
            <a:endParaRPr b="1" sz="2000">
              <a:solidFill>
                <a:srgbClr val="000000"/>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8"/>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000">
                <a:solidFill>
                  <a:srgbClr val="000000"/>
                </a:solidFill>
                <a:latin typeface="Arial"/>
                <a:ea typeface="Arial"/>
                <a:cs typeface="Arial"/>
                <a:sym typeface="Arial"/>
              </a:rPr>
              <a:t>Durability</a:t>
            </a:r>
            <a:endParaRPr sz="2000"/>
          </a:p>
        </p:txBody>
      </p:sp>
      <p:sp>
        <p:nvSpPr>
          <p:cNvPr id="439" name="Google Shape;439;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Definition:</a:t>
            </a:r>
            <a:r>
              <a:rPr lang="en-GB" sz="1400">
                <a:solidFill>
                  <a:srgbClr val="000000"/>
                </a:solidFill>
                <a:latin typeface="Arial"/>
                <a:ea typeface="Arial"/>
                <a:cs typeface="Arial"/>
                <a:sym typeface="Arial"/>
              </a:rPr>
              <a:t> Durability guarantees that once a transaction is committed, its effects persist even in the event of a system failure such as a power outage or a crash.</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b="1" lang="en-GB" sz="1400">
                <a:solidFill>
                  <a:srgbClr val="000000"/>
                </a:solidFill>
                <a:latin typeface="Arial"/>
                <a:ea typeface="Arial"/>
                <a:cs typeface="Arial"/>
                <a:sym typeface="Arial"/>
              </a:rPr>
              <a:t>Example:</a:t>
            </a:r>
            <a:endParaRPr b="1" sz="1400">
              <a:solidFill>
                <a:srgbClr val="000000"/>
              </a:solidFill>
              <a:latin typeface="Arial"/>
              <a:ea typeface="Arial"/>
              <a:cs typeface="Arial"/>
              <a:sym typeface="Arial"/>
            </a:endParaRPr>
          </a:p>
          <a:p>
            <a:pPr indent="-317500" lvl="1" marL="914400" rtl="0" algn="l">
              <a:spcBef>
                <a:spcPts val="0"/>
              </a:spcBef>
              <a:spcAft>
                <a:spcPts val="0"/>
              </a:spcAft>
              <a:buClr>
                <a:srgbClr val="000000"/>
              </a:buClr>
              <a:buSzPts val="1400"/>
              <a:buFont typeface="Arial"/>
              <a:buChar char="○"/>
            </a:pPr>
            <a:r>
              <a:rPr lang="en-GB" sz="1400">
                <a:solidFill>
                  <a:srgbClr val="000000"/>
                </a:solidFill>
                <a:latin typeface="Arial"/>
                <a:ea typeface="Arial"/>
                <a:cs typeface="Arial"/>
                <a:sym typeface="Arial"/>
              </a:rPr>
              <a:t>After a user makes a transfer between accounts and the transaction is successfully committed, the changes (debit and credit) must be permanently stored in the database. Even if the system crashes immediately after the commit, when the system is restored, the changes made by the committed transaction should still be present in the database.</a:t>
            </a:r>
            <a:endParaRPr sz="14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Assignment : SQL Databases &amp; ACID Props</a:t>
            </a:r>
            <a:endParaRPr/>
          </a:p>
        </p:txBody>
      </p:sp>
      <p:sp>
        <p:nvSpPr>
          <p:cNvPr id="445" name="Google Shape;445;p6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2"/>
                </a:solidFill>
                <a:latin typeface="Raleway"/>
                <a:ea typeface="Raleway"/>
                <a:cs typeface="Raleway"/>
                <a:sym typeface="Raleway"/>
              </a:rPr>
              <a:t>https://docs.google.com/forms/d/1CMWOAlh5TkLcJIjNj7GCMflh59QJ0JqY7MS7UpT4z5g/edit</a:t>
            </a:r>
            <a:endParaRPr sz="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0"/>
          <p:cNvSpPr txBox="1"/>
          <p:nvPr>
            <p:ph type="title"/>
          </p:nvPr>
        </p:nvSpPr>
        <p:spPr>
          <a:xfrm>
            <a:off x="2353775" y="1938000"/>
            <a:ext cx="3844500" cy="16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640"/>
              <a:t>UNIT-5 :  SQL</a:t>
            </a:r>
            <a:endParaRPr sz="364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1"/>
          <p:cNvSpPr txBox="1"/>
          <p:nvPr>
            <p:ph type="title"/>
          </p:nvPr>
        </p:nvSpPr>
        <p:spPr>
          <a:xfrm>
            <a:off x="729450" y="577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Types In SQL</a:t>
            </a:r>
            <a:endParaRPr/>
          </a:p>
        </p:txBody>
      </p:sp>
      <p:sp>
        <p:nvSpPr>
          <p:cNvPr id="456" name="Google Shape;456;p71"/>
          <p:cNvSpPr txBox="1"/>
          <p:nvPr>
            <p:ph idx="1" type="body"/>
          </p:nvPr>
        </p:nvSpPr>
        <p:spPr>
          <a:xfrm>
            <a:off x="699450" y="1616850"/>
            <a:ext cx="7992300" cy="32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SQL data types define the type of data that can be stored in a database table’s column. Depending on the DBMS, the names of the data types can differ slightly. Here are the general types:</a:t>
            </a:r>
            <a:endParaRPr sz="1500"/>
          </a:p>
          <a:p>
            <a:pPr indent="0" lvl="0" marL="0" rtl="0" algn="l">
              <a:spcBef>
                <a:spcPts val="1200"/>
              </a:spcBef>
              <a:spcAft>
                <a:spcPts val="0"/>
              </a:spcAft>
              <a:buNone/>
            </a:pPr>
            <a:r>
              <a:rPr lang="en-GB">
                <a:solidFill>
                  <a:srgbClr val="188038"/>
                </a:solidFill>
                <a:latin typeface="Roboto Mono"/>
                <a:ea typeface="Roboto Mono"/>
                <a:cs typeface="Roboto Mono"/>
                <a:sym typeface="Roboto Mono"/>
              </a:rPr>
              <a:t>INT</a:t>
            </a:r>
            <a:r>
              <a:rPr lang="en-GB">
                <a:solidFill>
                  <a:srgbClr val="000000"/>
                </a:solidFill>
                <a:latin typeface="Arial"/>
                <a:ea typeface="Arial"/>
                <a:cs typeface="Arial"/>
                <a:sym typeface="Arial"/>
              </a:rPr>
              <a:t> is used for whole numbers. For example:</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188038"/>
                </a:solidFill>
                <a:latin typeface="Roboto Mono"/>
                <a:ea typeface="Roboto Mono"/>
                <a:cs typeface="Roboto Mono"/>
                <a:sym typeface="Roboto Mono"/>
              </a:rPr>
              <a:t>VARCHAR</a:t>
            </a:r>
            <a:r>
              <a:rPr lang="en-GB">
                <a:solidFill>
                  <a:srgbClr val="000000"/>
                </a:solidFill>
                <a:latin typeface="Arial"/>
                <a:ea typeface="Arial"/>
                <a:cs typeface="Arial"/>
                <a:sym typeface="Arial"/>
              </a:rPr>
              <a:t> is used for variable-length strings. For example:</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188038"/>
                </a:solidFill>
                <a:latin typeface="Roboto Mono"/>
                <a:ea typeface="Roboto Mono"/>
                <a:cs typeface="Roboto Mono"/>
                <a:sym typeface="Roboto Mono"/>
              </a:rPr>
              <a:t>DATE</a:t>
            </a:r>
            <a:r>
              <a:rPr lang="en-GB">
                <a:solidFill>
                  <a:srgbClr val="000000"/>
                </a:solidFill>
                <a:latin typeface="Arial"/>
                <a:ea typeface="Arial"/>
                <a:cs typeface="Arial"/>
                <a:sym typeface="Arial"/>
              </a:rPr>
              <a:t> is used for dates in the format (</a:t>
            </a:r>
            <a:r>
              <a:rPr lang="en-GB">
                <a:solidFill>
                  <a:srgbClr val="188038"/>
                </a:solidFill>
                <a:latin typeface="Roboto Mono"/>
                <a:ea typeface="Roboto Mono"/>
                <a:cs typeface="Roboto Mono"/>
                <a:sym typeface="Roboto Mono"/>
              </a:rPr>
              <a:t>YYYY-MM-DD</a:t>
            </a:r>
            <a:r>
              <a:rPr lang="en-GB">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188038"/>
                </a:solidFill>
                <a:latin typeface="Roboto Mono"/>
                <a:ea typeface="Roboto Mono"/>
                <a:cs typeface="Roboto Mono"/>
                <a:sym typeface="Roboto Mono"/>
              </a:rPr>
              <a:t>DATETIME</a:t>
            </a:r>
            <a:r>
              <a:rPr lang="en-GB">
                <a:solidFill>
                  <a:srgbClr val="000000"/>
                </a:solidFill>
                <a:latin typeface="Arial"/>
                <a:ea typeface="Arial"/>
                <a:cs typeface="Arial"/>
                <a:sym typeface="Arial"/>
              </a:rPr>
              <a:t> is used for date and time values in the format (</a:t>
            </a:r>
            <a:r>
              <a:rPr lang="en-GB">
                <a:solidFill>
                  <a:srgbClr val="188038"/>
                </a:solidFill>
                <a:latin typeface="Roboto Mono"/>
                <a:ea typeface="Roboto Mono"/>
                <a:cs typeface="Roboto Mono"/>
                <a:sym typeface="Roboto Mono"/>
              </a:rPr>
              <a:t>YYYY-MM-DD HH:MI:SS</a:t>
            </a:r>
            <a:r>
              <a:rPr lang="en-GB">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1200"/>
              </a:spcBef>
              <a:spcAft>
                <a:spcPts val="1200"/>
              </a:spcAft>
              <a:buNone/>
            </a:pPr>
            <a:r>
              <a:rPr lang="en-GB">
                <a:solidFill>
                  <a:srgbClr val="188038"/>
                </a:solidFill>
                <a:latin typeface="Roboto Mono"/>
                <a:ea typeface="Roboto Mono"/>
                <a:cs typeface="Roboto Mono"/>
                <a:sym typeface="Roboto Mono"/>
              </a:rPr>
              <a:t>BOOLEAN</a:t>
            </a:r>
            <a:r>
              <a:rPr lang="en-GB">
                <a:solidFill>
                  <a:srgbClr val="000000"/>
                </a:solidFill>
                <a:latin typeface="Arial"/>
                <a:ea typeface="Arial"/>
                <a:cs typeface="Arial"/>
                <a:sym typeface="Arial"/>
              </a:rPr>
              <a:t> is used for boolean values (</a:t>
            </a:r>
            <a:r>
              <a:rPr lang="en-GB">
                <a:solidFill>
                  <a:srgbClr val="188038"/>
                </a:solidFill>
                <a:latin typeface="Roboto Mono"/>
                <a:ea typeface="Roboto Mono"/>
                <a:cs typeface="Roboto Mono"/>
                <a:sym typeface="Roboto Mono"/>
              </a:rPr>
              <a:t>TRUE</a:t>
            </a:r>
            <a:r>
              <a:rPr lang="en-GB">
                <a:solidFill>
                  <a:srgbClr val="000000"/>
                </a:solidFill>
                <a:latin typeface="Arial"/>
                <a:ea typeface="Arial"/>
                <a:cs typeface="Arial"/>
                <a:sym typeface="Arial"/>
              </a:rPr>
              <a:t> or </a:t>
            </a:r>
            <a:r>
              <a:rPr lang="en-GB">
                <a:solidFill>
                  <a:srgbClr val="188038"/>
                </a:solidFill>
                <a:latin typeface="Roboto Mono"/>
                <a:ea typeface="Roboto Mono"/>
                <a:cs typeface="Roboto Mono"/>
                <a:sym typeface="Roboto Mono"/>
              </a:rPr>
              <a:t>FALSE</a:t>
            </a:r>
            <a:r>
              <a:rPr lang="en-GB">
                <a:solidFill>
                  <a:srgbClr val="000000"/>
                </a:solidFill>
                <a:latin typeface="Arial"/>
                <a:ea typeface="Arial"/>
                <a:cs typeface="Arial"/>
                <a:sym typeface="Arial"/>
              </a:rPr>
              <a:t>).</a:t>
            </a:r>
            <a:endParaRPr>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2"/>
          <p:cNvSpPr txBox="1"/>
          <p:nvPr>
            <p:ph type="title"/>
          </p:nvPr>
        </p:nvSpPr>
        <p:spPr>
          <a:xfrm>
            <a:off x="729450" y="6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Data Constraints </a:t>
            </a:r>
            <a:endParaRPr/>
          </a:p>
        </p:txBody>
      </p:sp>
      <p:sp>
        <p:nvSpPr>
          <p:cNvPr id="462" name="Google Shape;462;p72"/>
          <p:cNvSpPr txBox="1"/>
          <p:nvPr>
            <p:ph idx="1" type="body"/>
          </p:nvPr>
        </p:nvSpPr>
        <p:spPr>
          <a:xfrm>
            <a:off x="764325" y="144120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700"/>
              <a:t>Data constraints in SQL are used to specify rules for the data in a table. Constraints are used to limit the type of data that can go into a table. This ensures the accuracy and reliability of the data in the table.</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7650" y="5531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Elements of Database:</a:t>
            </a:r>
            <a:endParaRPr sz="3040"/>
          </a:p>
        </p:txBody>
      </p:sp>
      <p:sp>
        <p:nvSpPr>
          <p:cNvPr id="124" name="Google Shape;124;p19"/>
          <p:cNvSpPr txBox="1"/>
          <p:nvPr>
            <p:ph idx="1" type="body"/>
          </p:nvPr>
        </p:nvSpPr>
        <p:spPr>
          <a:xfrm>
            <a:off x="783375" y="1384525"/>
            <a:ext cx="7632900" cy="255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1. </a:t>
            </a:r>
            <a:r>
              <a:rPr b="1" lang="en-GB" sz="1600"/>
              <a:t>Field</a:t>
            </a:r>
            <a:r>
              <a:rPr lang="en-GB" sz="1600"/>
              <a:t>: Smallest unit of Database.</a:t>
            </a:r>
            <a:endParaRPr sz="1600"/>
          </a:p>
          <a:p>
            <a:pPr indent="0" lvl="0" marL="0" rtl="0" algn="l">
              <a:spcBef>
                <a:spcPts val="1200"/>
              </a:spcBef>
              <a:spcAft>
                <a:spcPts val="0"/>
              </a:spcAft>
              <a:buNone/>
            </a:pPr>
            <a:r>
              <a:rPr lang="en-GB" sz="1600"/>
              <a:t>2. </a:t>
            </a:r>
            <a:r>
              <a:rPr b="1" lang="en-GB" sz="1600"/>
              <a:t>Record</a:t>
            </a:r>
            <a:r>
              <a:rPr lang="en-GB" sz="1600"/>
              <a:t>: A Collection of multiple related fields.</a:t>
            </a:r>
            <a:endParaRPr sz="1600"/>
          </a:p>
          <a:p>
            <a:pPr indent="0" lvl="0" marL="0" rtl="0" algn="l">
              <a:spcBef>
                <a:spcPts val="1200"/>
              </a:spcBef>
              <a:spcAft>
                <a:spcPts val="0"/>
              </a:spcAft>
              <a:buNone/>
            </a:pPr>
            <a:r>
              <a:rPr lang="en-GB" sz="1600"/>
              <a:t>3. </a:t>
            </a:r>
            <a:r>
              <a:rPr b="1" lang="en-GB" sz="1600"/>
              <a:t>Table</a:t>
            </a:r>
            <a:r>
              <a:rPr lang="en-GB" sz="1600"/>
              <a:t>: A collection of records or group of records with the row and column order.</a:t>
            </a:r>
            <a:endParaRPr sz="1600"/>
          </a:p>
          <a:p>
            <a:pPr indent="0" lvl="0" marL="0" rtl="0" algn="l">
              <a:spcBef>
                <a:spcPts val="1200"/>
              </a:spcBef>
              <a:spcAft>
                <a:spcPts val="0"/>
              </a:spcAft>
              <a:buNone/>
            </a:pPr>
            <a:r>
              <a:rPr lang="en-GB" sz="1600"/>
              <a:t>4. </a:t>
            </a:r>
            <a:r>
              <a:rPr b="1" lang="en-GB" sz="1600"/>
              <a:t>Tuple</a:t>
            </a:r>
            <a:r>
              <a:rPr lang="en-GB" sz="1600"/>
              <a:t>: A record row in the database.</a:t>
            </a:r>
            <a:endParaRPr sz="1600"/>
          </a:p>
          <a:p>
            <a:pPr indent="0" lvl="0" marL="0" rtl="0" algn="l">
              <a:spcBef>
                <a:spcPts val="1200"/>
              </a:spcBef>
              <a:spcAft>
                <a:spcPts val="0"/>
              </a:spcAft>
              <a:buNone/>
            </a:pPr>
            <a:r>
              <a:rPr lang="en-GB" sz="1600"/>
              <a:t>5. </a:t>
            </a:r>
            <a:r>
              <a:rPr b="1" lang="en-GB" sz="1600"/>
              <a:t>Index</a:t>
            </a:r>
            <a:r>
              <a:rPr lang="en-GB" sz="1600"/>
              <a:t>: It is a process of organizing data in specific order.</a:t>
            </a:r>
            <a:endParaRPr sz="1600"/>
          </a:p>
          <a:p>
            <a:pPr indent="0" lvl="0" marL="0" rtl="0" algn="l">
              <a:spcBef>
                <a:spcPts val="1200"/>
              </a:spcBef>
              <a:spcAft>
                <a:spcPts val="1200"/>
              </a:spcAft>
              <a:buNone/>
            </a:pPr>
            <a:r>
              <a:rPr lang="en-GB" sz="1600"/>
              <a:t>6. </a:t>
            </a:r>
            <a:r>
              <a:rPr b="1" lang="en-GB" sz="1600"/>
              <a:t>Cell</a:t>
            </a:r>
            <a:r>
              <a:rPr lang="en-GB" sz="1600"/>
              <a:t>: A cell is a inter section of rows and columns.</a:t>
            </a:r>
            <a:endParaRPr sz="1600"/>
          </a:p>
        </p:txBody>
      </p:sp>
      <p:pic>
        <p:nvPicPr>
          <p:cNvPr id="125" name="Google Shape;125;p19"/>
          <p:cNvPicPr preferRelativeResize="0"/>
          <p:nvPr/>
        </p:nvPicPr>
        <p:blipFill>
          <a:blip r:embed="rId3">
            <a:alphaModFix/>
          </a:blip>
          <a:stretch>
            <a:fillRect/>
          </a:stretch>
        </p:blipFill>
        <p:spPr>
          <a:xfrm>
            <a:off x="931088" y="4060225"/>
            <a:ext cx="7281837" cy="9041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3"/>
          <p:cNvSpPr txBox="1"/>
          <p:nvPr>
            <p:ph type="title"/>
          </p:nvPr>
        </p:nvSpPr>
        <p:spPr>
          <a:xfrm>
            <a:off x="729450" y="568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Candidate Key</a:t>
            </a:r>
            <a:endParaRPr/>
          </a:p>
        </p:txBody>
      </p:sp>
      <p:sp>
        <p:nvSpPr>
          <p:cNvPr id="468" name="Google Shape;468;p73"/>
          <p:cNvSpPr txBox="1"/>
          <p:nvPr>
            <p:ph idx="1" type="body"/>
          </p:nvPr>
        </p:nvSpPr>
        <p:spPr>
          <a:xfrm>
            <a:off x="729450" y="1441200"/>
            <a:ext cx="7688700" cy="97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t>•In a table, a candidate key is a minimal set K of attributes such that no two tuples are allowed to be equivalent on all the attributes in K.</a:t>
            </a:r>
            <a:endParaRPr sz="1800"/>
          </a:p>
          <a:p>
            <a:pPr indent="0" lvl="0" marL="0" rtl="0" algn="l">
              <a:spcBef>
                <a:spcPts val="1200"/>
              </a:spcBef>
              <a:spcAft>
                <a:spcPts val="1200"/>
              </a:spcAft>
              <a:buNone/>
            </a:pPr>
            <a:r>
              <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4"/>
          <p:cNvSpPr txBox="1"/>
          <p:nvPr>
            <p:ph type="title"/>
          </p:nvPr>
        </p:nvSpPr>
        <p:spPr>
          <a:xfrm>
            <a:off x="781750" y="61252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Primary Key</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474" name="Google Shape;474;p74"/>
          <p:cNvSpPr txBox="1"/>
          <p:nvPr>
            <p:ph idx="1" type="body"/>
          </p:nvPr>
        </p:nvSpPr>
        <p:spPr>
          <a:xfrm>
            <a:off x="781750" y="1441200"/>
            <a:ext cx="7732200" cy="28392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935"/>
              <a:buNone/>
            </a:pPr>
            <a:r>
              <a:rPr lang="en-GB" sz="1035">
                <a:solidFill>
                  <a:srgbClr val="000000"/>
                </a:solidFill>
                <a:latin typeface="Arial"/>
                <a:ea typeface="Arial"/>
                <a:cs typeface="Arial"/>
                <a:sym typeface="Arial"/>
              </a:rPr>
              <a:t>A primary key is a special relational database table field (or combination of fields) designated to uniquely identify all table records.</a:t>
            </a:r>
            <a:endParaRPr sz="103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rPr lang="en-GB" sz="1035">
                <a:solidFill>
                  <a:srgbClr val="000000"/>
                </a:solidFill>
                <a:latin typeface="Arial"/>
                <a:ea typeface="Arial"/>
                <a:cs typeface="Arial"/>
                <a:sym typeface="Arial"/>
              </a:rPr>
              <a:t>A primary key’s main features are:</a:t>
            </a:r>
            <a:endParaRPr sz="1035">
              <a:solidFill>
                <a:srgbClr val="000000"/>
              </a:solidFill>
              <a:latin typeface="Arial"/>
              <a:ea typeface="Arial"/>
              <a:cs typeface="Arial"/>
              <a:sym typeface="Arial"/>
            </a:endParaRPr>
          </a:p>
          <a:p>
            <a:pPr indent="-294322" lvl="0" marL="457200" rtl="0" algn="l">
              <a:lnSpc>
                <a:spcPct val="95000"/>
              </a:lnSpc>
              <a:spcBef>
                <a:spcPts val="1200"/>
              </a:spcBef>
              <a:spcAft>
                <a:spcPts val="0"/>
              </a:spcAft>
              <a:buClr>
                <a:srgbClr val="000000"/>
              </a:buClr>
              <a:buSzPts val="1035"/>
              <a:buFont typeface="Arial"/>
              <a:buChar char="●"/>
            </a:pPr>
            <a:r>
              <a:rPr lang="en-GB" sz="1035">
                <a:solidFill>
                  <a:srgbClr val="000000"/>
                </a:solidFill>
                <a:latin typeface="Arial"/>
                <a:ea typeface="Arial"/>
                <a:cs typeface="Arial"/>
                <a:sym typeface="Arial"/>
              </a:rPr>
              <a:t>It must contain a unique value for each row of data.</a:t>
            </a:r>
            <a:endParaRPr sz="1035">
              <a:solidFill>
                <a:srgbClr val="000000"/>
              </a:solidFill>
              <a:latin typeface="Arial"/>
              <a:ea typeface="Arial"/>
              <a:cs typeface="Arial"/>
              <a:sym typeface="Arial"/>
            </a:endParaRPr>
          </a:p>
          <a:p>
            <a:pPr indent="-294322" lvl="0" marL="457200" rtl="0" algn="l">
              <a:lnSpc>
                <a:spcPct val="95000"/>
              </a:lnSpc>
              <a:spcBef>
                <a:spcPts val="0"/>
              </a:spcBef>
              <a:spcAft>
                <a:spcPts val="0"/>
              </a:spcAft>
              <a:buClr>
                <a:srgbClr val="000000"/>
              </a:buClr>
              <a:buSzPts val="1035"/>
              <a:buFont typeface="Arial"/>
              <a:buChar char="●"/>
            </a:pPr>
            <a:r>
              <a:rPr lang="en-GB" sz="1035">
                <a:solidFill>
                  <a:srgbClr val="000000"/>
                </a:solidFill>
                <a:latin typeface="Arial"/>
                <a:ea typeface="Arial"/>
                <a:cs typeface="Arial"/>
                <a:sym typeface="Arial"/>
              </a:rPr>
              <a:t>It cannot contain null values.</a:t>
            </a:r>
            <a:endParaRPr sz="1035">
              <a:solidFill>
                <a:srgbClr val="000000"/>
              </a:solidFill>
              <a:latin typeface="Arial"/>
              <a:ea typeface="Arial"/>
              <a:cs typeface="Arial"/>
              <a:sym typeface="Arial"/>
            </a:endParaRPr>
          </a:p>
          <a:p>
            <a:pPr indent="0" lvl="0" marL="0" rtl="0" algn="l">
              <a:lnSpc>
                <a:spcPct val="95000"/>
              </a:lnSpc>
              <a:spcBef>
                <a:spcPts val="1800"/>
              </a:spcBef>
              <a:spcAft>
                <a:spcPts val="0"/>
              </a:spcAft>
              <a:buSzPts val="935"/>
              <a:buNone/>
            </a:pPr>
            <a:r>
              <a:rPr b="1" lang="en-GB" sz="1545">
                <a:solidFill>
                  <a:srgbClr val="000000"/>
                </a:solidFill>
                <a:latin typeface="Arial"/>
                <a:ea typeface="Arial"/>
                <a:cs typeface="Arial"/>
                <a:sym typeface="Arial"/>
              </a:rPr>
              <a:t>Usage of Primary Key</a:t>
            </a:r>
            <a:endParaRPr b="1" sz="154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rPr lang="en-GB" sz="1035">
                <a:solidFill>
                  <a:srgbClr val="000000"/>
                </a:solidFill>
                <a:latin typeface="Arial"/>
                <a:ea typeface="Arial"/>
                <a:cs typeface="Arial"/>
                <a:sym typeface="Arial"/>
              </a:rPr>
              <a:t>You define a primary key for a table using the </a:t>
            </a:r>
            <a:r>
              <a:rPr lang="en-GB" sz="1035">
                <a:solidFill>
                  <a:srgbClr val="188038"/>
                </a:solidFill>
                <a:latin typeface="Roboto Mono"/>
                <a:ea typeface="Roboto Mono"/>
                <a:cs typeface="Roboto Mono"/>
                <a:sym typeface="Roboto Mono"/>
              </a:rPr>
              <a:t>PRIMARY KEY</a:t>
            </a:r>
            <a:r>
              <a:rPr lang="en-GB" sz="1035">
                <a:solidFill>
                  <a:srgbClr val="000000"/>
                </a:solidFill>
                <a:latin typeface="Arial"/>
                <a:ea typeface="Arial"/>
                <a:cs typeface="Arial"/>
                <a:sym typeface="Arial"/>
              </a:rPr>
              <a:t> constraint. A table can have only one primary key. You can define a primary key in SQL when you create or modify a table.</a:t>
            </a:r>
            <a:endParaRPr sz="1035">
              <a:solidFill>
                <a:srgbClr val="000000"/>
              </a:solidFill>
              <a:latin typeface="Arial"/>
              <a:ea typeface="Arial"/>
              <a:cs typeface="Arial"/>
              <a:sym typeface="Arial"/>
            </a:endParaRPr>
          </a:p>
          <a:p>
            <a:pPr indent="0" lvl="0" marL="0" rtl="0" algn="l">
              <a:lnSpc>
                <a:spcPct val="95000"/>
              </a:lnSpc>
              <a:spcBef>
                <a:spcPts val="1200"/>
              </a:spcBef>
              <a:spcAft>
                <a:spcPts val="1200"/>
              </a:spcAft>
              <a:buSzPts val="935"/>
              <a:buNone/>
            </a:pPr>
            <a:r>
              <a:t/>
            </a:r>
            <a:endParaRPr sz="1205"/>
          </a:p>
        </p:txBody>
      </p:sp>
      <p:pic>
        <p:nvPicPr>
          <p:cNvPr id="475" name="Google Shape;475;p74"/>
          <p:cNvPicPr preferRelativeResize="0"/>
          <p:nvPr/>
        </p:nvPicPr>
        <p:blipFill>
          <a:blip r:embed="rId3">
            <a:alphaModFix/>
          </a:blip>
          <a:stretch>
            <a:fillRect/>
          </a:stretch>
        </p:blipFill>
        <p:spPr>
          <a:xfrm>
            <a:off x="3202188" y="3627325"/>
            <a:ext cx="2847825" cy="13339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5"/>
          <p:cNvSpPr txBox="1"/>
          <p:nvPr>
            <p:ph type="title"/>
          </p:nvPr>
        </p:nvSpPr>
        <p:spPr>
          <a:xfrm>
            <a:off x="729450" y="5863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Foreign Key</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481" name="Google Shape;481;p75"/>
          <p:cNvSpPr txBox="1"/>
          <p:nvPr>
            <p:ph idx="1" type="body"/>
          </p:nvPr>
        </p:nvSpPr>
        <p:spPr>
          <a:xfrm>
            <a:off x="729450" y="1486075"/>
            <a:ext cx="7688700" cy="1678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SzPts val="935"/>
              <a:buNone/>
            </a:pPr>
            <a:r>
              <a:rPr lang="en-GB" sz="1235">
                <a:solidFill>
                  <a:srgbClr val="000000"/>
                </a:solidFill>
                <a:latin typeface="Arial"/>
                <a:ea typeface="Arial"/>
                <a:cs typeface="Arial"/>
                <a:sym typeface="Arial"/>
              </a:rPr>
              <a:t>A foreign key is a key used to link two tables together. It is a field (or collection of fields) in one table that refers to the primary key in another table. The table with the foreign key is called the child table, and the one with the primary key is called the referenced or parent table.</a:t>
            </a:r>
            <a:endParaRPr sz="1235">
              <a:solidFill>
                <a:srgbClr val="000000"/>
              </a:solidFill>
              <a:latin typeface="Arial"/>
              <a:ea typeface="Arial"/>
              <a:cs typeface="Arial"/>
              <a:sym typeface="Arial"/>
            </a:endParaRPr>
          </a:p>
          <a:p>
            <a:pPr indent="0" lvl="0" marL="0" rtl="0" algn="l">
              <a:spcBef>
                <a:spcPts val="1800"/>
              </a:spcBef>
              <a:spcAft>
                <a:spcPts val="0"/>
              </a:spcAft>
              <a:buSzPts val="935"/>
              <a:buNone/>
            </a:pPr>
            <a:r>
              <a:rPr b="1" lang="en-GB" sz="1745">
                <a:solidFill>
                  <a:srgbClr val="000000"/>
                </a:solidFill>
                <a:latin typeface="Arial"/>
                <a:ea typeface="Arial"/>
                <a:cs typeface="Arial"/>
                <a:sym typeface="Arial"/>
              </a:rPr>
              <a:t>Basic Syntax</a:t>
            </a:r>
            <a:endParaRPr b="1" sz="1745">
              <a:solidFill>
                <a:srgbClr val="000000"/>
              </a:solidFill>
              <a:latin typeface="Arial"/>
              <a:ea typeface="Arial"/>
              <a:cs typeface="Arial"/>
              <a:sym typeface="Arial"/>
            </a:endParaRPr>
          </a:p>
          <a:p>
            <a:pPr indent="0" lvl="0" marL="0" rtl="0" algn="l">
              <a:spcBef>
                <a:spcPts val="1200"/>
              </a:spcBef>
              <a:spcAft>
                <a:spcPts val="0"/>
              </a:spcAft>
              <a:buSzPts val="935"/>
              <a:buNone/>
            </a:pPr>
            <a:r>
              <a:rPr lang="en-GB" sz="1235">
                <a:solidFill>
                  <a:srgbClr val="000000"/>
                </a:solidFill>
                <a:latin typeface="Arial"/>
                <a:ea typeface="Arial"/>
                <a:cs typeface="Arial"/>
                <a:sym typeface="Arial"/>
              </a:rPr>
              <a:t>The SQL used to add a foreign key constraint is:</a:t>
            </a:r>
            <a:endParaRPr sz="1235">
              <a:solidFill>
                <a:srgbClr val="000000"/>
              </a:solidFill>
              <a:latin typeface="Arial"/>
              <a:ea typeface="Arial"/>
              <a:cs typeface="Arial"/>
              <a:sym typeface="Arial"/>
            </a:endParaRPr>
          </a:p>
          <a:p>
            <a:pPr indent="0" lvl="0" marL="0" rtl="0" algn="l">
              <a:spcBef>
                <a:spcPts val="1200"/>
              </a:spcBef>
              <a:spcAft>
                <a:spcPts val="1200"/>
              </a:spcAft>
              <a:buSzPts val="935"/>
              <a:buNone/>
            </a:pPr>
            <a:r>
              <a:t/>
            </a:r>
            <a:endParaRPr sz="1405"/>
          </a:p>
        </p:txBody>
      </p:sp>
      <p:pic>
        <p:nvPicPr>
          <p:cNvPr id="482" name="Google Shape;482;p75"/>
          <p:cNvPicPr preferRelativeResize="0"/>
          <p:nvPr/>
        </p:nvPicPr>
        <p:blipFill>
          <a:blip r:embed="rId3">
            <a:alphaModFix/>
          </a:blip>
          <a:stretch>
            <a:fillRect/>
          </a:stretch>
        </p:blipFill>
        <p:spPr>
          <a:xfrm>
            <a:off x="729451" y="3529075"/>
            <a:ext cx="3984051" cy="1462025"/>
          </a:xfrm>
          <a:prstGeom prst="rect">
            <a:avLst/>
          </a:prstGeom>
          <a:noFill/>
          <a:ln>
            <a:noFill/>
          </a:ln>
        </p:spPr>
      </p:pic>
      <p:pic>
        <p:nvPicPr>
          <p:cNvPr id="483" name="Google Shape;483;p75"/>
          <p:cNvPicPr preferRelativeResize="0"/>
          <p:nvPr/>
        </p:nvPicPr>
        <p:blipFill>
          <a:blip r:embed="rId4">
            <a:alphaModFix/>
          </a:blip>
          <a:stretch>
            <a:fillRect/>
          </a:stretch>
        </p:blipFill>
        <p:spPr>
          <a:xfrm>
            <a:off x="5006275" y="3164575"/>
            <a:ext cx="4025350" cy="1769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6"/>
          <p:cNvSpPr txBox="1"/>
          <p:nvPr>
            <p:ph type="title"/>
          </p:nvPr>
        </p:nvSpPr>
        <p:spPr>
          <a:xfrm>
            <a:off x="729450" y="6299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NOT NULL</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489" name="Google Shape;489;p76"/>
          <p:cNvSpPr txBox="1"/>
          <p:nvPr>
            <p:ph idx="1" type="body"/>
          </p:nvPr>
        </p:nvSpPr>
        <p:spPr>
          <a:xfrm>
            <a:off x="816625" y="1381450"/>
            <a:ext cx="7688700" cy="2261100"/>
          </a:xfrm>
          <a:prstGeom prst="rect">
            <a:avLst/>
          </a:prstGeom>
        </p:spPr>
        <p:txBody>
          <a:bodyPr anchorCtr="0" anchor="t" bIns="91425" lIns="91425" spcFirstLastPara="1" rIns="91425" wrap="square" tIns="91425">
            <a:normAutofit lnSpcReduction="20000"/>
          </a:bodyPr>
          <a:lstStyle/>
          <a:p>
            <a:pPr indent="0" lvl="0" marL="0" rtl="0" algn="l">
              <a:spcBef>
                <a:spcPts val="1200"/>
              </a:spcBef>
              <a:spcAft>
                <a:spcPts val="0"/>
              </a:spcAft>
              <a:buNone/>
            </a:pPr>
            <a:r>
              <a:rPr lang="en-GB" sz="1100">
                <a:solidFill>
                  <a:srgbClr val="000000"/>
                </a:solidFill>
                <a:latin typeface="Arial"/>
                <a:ea typeface="Arial"/>
                <a:cs typeface="Arial"/>
                <a:sym typeface="Arial"/>
              </a:rPr>
              <a:t>The </a:t>
            </a:r>
            <a:r>
              <a:rPr lang="en-GB" sz="1100">
                <a:solidFill>
                  <a:srgbClr val="188038"/>
                </a:solidFill>
                <a:latin typeface="Roboto Mono"/>
                <a:ea typeface="Roboto Mono"/>
                <a:cs typeface="Roboto Mono"/>
                <a:sym typeface="Roboto Mono"/>
              </a:rPr>
              <a:t>NOT NULL</a:t>
            </a:r>
            <a:r>
              <a:rPr lang="en-GB" sz="1100">
                <a:solidFill>
                  <a:srgbClr val="000000"/>
                </a:solidFill>
                <a:latin typeface="Arial"/>
                <a:ea typeface="Arial"/>
                <a:cs typeface="Arial"/>
                <a:sym typeface="Arial"/>
              </a:rPr>
              <a:t> constraint in SQL ensures that a column cannot have a NULL value. Thus, every row/record must contain a value for that column. It is a way to enforce certain fields to be mandatory while inserting records or updating records in a table.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For instance, if you’re designing a table for employee data, you might want to ensure that the employee’s </a:t>
            </a:r>
            <a:r>
              <a:rPr lang="en-GB" sz="1100">
                <a:solidFill>
                  <a:srgbClr val="188038"/>
                </a:solidFill>
                <a:latin typeface="Roboto Mono"/>
                <a:ea typeface="Roboto Mono"/>
                <a:cs typeface="Roboto Mono"/>
                <a:sym typeface="Roboto Mono"/>
              </a:rPr>
              <a:t>id</a:t>
            </a:r>
            <a:r>
              <a:rPr lang="en-GB" sz="1100">
                <a:solidFill>
                  <a:srgbClr val="000000"/>
                </a:solidFill>
                <a:latin typeface="Arial"/>
                <a:ea typeface="Arial"/>
                <a:cs typeface="Arial"/>
                <a:sym typeface="Arial"/>
              </a:rPr>
              <a:t> and </a:t>
            </a:r>
            <a:r>
              <a:rPr lang="en-GB" sz="1100">
                <a:solidFill>
                  <a:srgbClr val="188038"/>
                </a:solidFill>
                <a:latin typeface="Roboto Mono"/>
                <a:ea typeface="Roboto Mono"/>
                <a:cs typeface="Roboto Mono"/>
                <a:sym typeface="Roboto Mono"/>
              </a:rPr>
              <a:t>name</a:t>
            </a:r>
            <a:r>
              <a:rPr lang="en-GB" sz="1100">
                <a:solidFill>
                  <a:srgbClr val="000000"/>
                </a:solidFill>
                <a:latin typeface="Arial"/>
                <a:ea typeface="Arial"/>
                <a:cs typeface="Arial"/>
                <a:sym typeface="Arial"/>
              </a:rPr>
              <a:t> are always provided. In this case, you’d use the </a:t>
            </a:r>
            <a:r>
              <a:rPr lang="en-GB" sz="1100">
                <a:solidFill>
                  <a:srgbClr val="188038"/>
                </a:solidFill>
                <a:latin typeface="Roboto Mono"/>
                <a:ea typeface="Roboto Mono"/>
                <a:cs typeface="Roboto Mono"/>
                <a:sym typeface="Roboto Mono"/>
              </a:rPr>
              <a:t>NOT NULL</a:t>
            </a:r>
            <a:r>
              <a:rPr lang="en-GB" sz="1100">
                <a:solidFill>
                  <a:srgbClr val="000000"/>
                </a:solidFill>
                <a:latin typeface="Arial"/>
                <a:ea typeface="Arial"/>
                <a:cs typeface="Arial"/>
                <a:sym typeface="Arial"/>
              </a:rPr>
              <a:t> constraint.</a:t>
            </a:r>
            <a:endParaRPr sz="1100">
              <a:solidFill>
                <a:srgbClr val="000000"/>
              </a:solidFill>
              <a:latin typeface="Arial"/>
              <a:ea typeface="Arial"/>
              <a:cs typeface="Arial"/>
              <a:sym typeface="Arial"/>
            </a:endParaRPr>
          </a:p>
          <a:p>
            <a:pPr indent="0" lvl="0" marL="0" rtl="0" algn="l">
              <a:spcBef>
                <a:spcPts val="1800"/>
              </a:spcBef>
              <a:spcAft>
                <a:spcPts val="0"/>
              </a:spcAft>
              <a:buNone/>
            </a:pPr>
            <a:r>
              <a:rPr b="1" lang="en-GB" sz="1700">
                <a:solidFill>
                  <a:srgbClr val="000000"/>
                </a:solidFill>
                <a:latin typeface="Arial"/>
                <a:ea typeface="Arial"/>
                <a:cs typeface="Arial"/>
                <a:sym typeface="Arial"/>
              </a:rPr>
              <a:t>Creating a table with NOT NULL</a:t>
            </a:r>
            <a:endParaRPr b="1" sz="17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Here’s an example of how you would define a </a:t>
            </a:r>
            <a:r>
              <a:rPr lang="en-GB" sz="1100">
                <a:solidFill>
                  <a:srgbClr val="188038"/>
                </a:solidFill>
                <a:latin typeface="Roboto Mono"/>
                <a:ea typeface="Roboto Mono"/>
                <a:cs typeface="Roboto Mono"/>
                <a:sym typeface="Roboto Mono"/>
              </a:rPr>
              <a:t>NOT NULL</a:t>
            </a:r>
            <a:r>
              <a:rPr lang="en-GB" sz="1100">
                <a:solidFill>
                  <a:srgbClr val="000000"/>
                </a:solidFill>
                <a:latin typeface="Arial"/>
                <a:ea typeface="Arial"/>
                <a:cs typeface="Arial"/>
                <a:sym typeface="Arial"/>
              </a:rPr>
              <a:t> constraint when creating a table:</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490" name="Google Shape;490;p76"/>
          <p:cNvPicPr preferRelativeResize="0"/>
          <p:nvPr/>
        </p:nvPicPr>
        <p:blipFill>
          <a:blip r:embed="rId3">
            <a:alphaModFix/>
          </a:blip>
          <a:stretch>
            <a:fillRect/>
          </a:stretch>
        </p:blipFill>
        <p:spPr>
          <a:xfrm>
            <a:off x="2632775" y="3356350"/>
            <a:ext cx="3981600" cy="1623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7"/>
          <p:cNvSpPr txBox="1"/>
          <p:nvPr>
            <p:ph type="title"/>
          </p:nvPr>
        </p:nvSpPr>
        <p:spPr>
          <a:xfrm>
            <a:off x="729450" y="612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DDLs In SQL</a:t>
            </a:r>
            <a:endParaRPr/>
          </a:p>
          <a:p>
            <a:pPr indent="0" lvl="0" marL="0" rtl="0" algn="l">
              <a:spcBef>
                <a:spcPts val="0"/>
              </a:spcBef>
              <a:spcAft>
                <a:spcPts val="0"/>
              </a:spcAft>
              <a:buNone/>
            </a:pPr>
            <a:r>
              <a:t/>
            </a:r>
            <a:endParaRPr/>
          </a:p>
        </p:txBody>
      </p:sp>
      <p:sp>
        <p:nvSpPr>
          <p:cNvPr id="496" name="Google Shape;496;p77"/>
          <p:cNvSpPr txBox="1"/>
          <p:nvPr>
            <p:ph idx="1" type="body"/>
          </p:nvPr>
        </p:nvSpPr>
        <p:spPr>
          <a:xfrm>
            <a:off x="729450" y="1477350"/>
            <a:ext cx="7688700" cy="22611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b="1" lang="en-GB" sz="1800">
                <a:solidFill>
                  <a:schemeClr val="dk2"/>
                </a:solidFill>
              </a:rPr>
              <a:t>Data Definition Language</a:t>
            </a:r>
            <a:r>
              <a:rPr lang="en-GB" sz="1800">
                <a:solidFill>
                  <a:schemeClr val="dk2"/>
                </a:solidFill>
              </a:rPr>
              <a:t> (DDL) is a subset of SQL. Its primary function is to create, modify, and delete database structures but not data. The commands in DDL are:</a:t>
            </a:r>
            <a:endParaRPr sz="1800">
              <a:solidFill>
                <a:schemeClr val="dk2"/>
              </a:solidFill>
            </a:endParaRPr>
          </a:p>
          <a:p>
            <a:pPr indent="0" lvl="0" marL="0" rtl="0" algn="l">
              <a:spcBef>
                <a:spcPts val="1200"/>
              </a:spcBef>
              <a:spcAft>
                <a:spcPts val="0"/>
              </a:spcAft>
              <a:buNone/>
            </a:pPr>
            <a:r>
              <a:t/>
            </a:r>
            <a:endParaRPr sz="1800">
              <a:solidFill>
                <a:schemeClr val="dk2"/>
              </a:solidFill>
            </a:endParaRPr>
          </a:p>
          <a:p>
            <a:pPr indent="0" lvl="0" marL="0" rtl="0" algn="l">
              <a:spcBef>
                <a:spcPts val="1200"/>
              </a:spcBef>
              <a:spcAft>
                <a:spcPts val="0"/>
              </a:spcAft>
              <a:buNone/>
            </a:pPr>
            <a:r>
              <a:rPr lang="en-GB" sz="1800">
                <a:solidFill>
                  <a:schemeClr val="dk1"/>
                </a:solidFill>
              </a:rPr>
              <a:t>CREATE</a:t>
            </a:r>
            <a:r>
              <a:rPr lang="en-GB" sz="1800">
                <a:solidFill>
                  <a:schemeClr val="dk2"/>
                </a:solidFill>
              </a:rPr>
              <a:t>: This command is used to create the database or its objects</a:t>
            </a:r>
            <a:endParaRPr sz="1800">
              <a:solidFill>
                <a:schemeClr val="dk2"/>
              </a:solidFill>
            </a:endParaRPr>
          </a:p>
          <a:p>
            <a:pPr indent="0" lvl="0" marL="0" rtl="0" algn="l">
              <a:spcBef>
                <a:spcPts val="1200"/>
              </a:spcBef>
              <a:spcAft>
                <a:spcPts val="0"/>
              </a:spcAft>
              <a:buNone/>
            </a:pPr>
            <a:r>
              <a:rPr lang="en-GB" sz="1800">
                <a:solidFill>
                  <a:schemeClr val="dk1"/>
                </a:solidFill>
              </a:rPr>
              <a:t>DROP</a:t>
            </a:r>
            <a:r>
              <a:rPr lang="en-GB" sz="1800">
                <a:solidFill>
                  <a:schemeClr val="dk2"/>
                </a:solidFill>
              </a:rPr>
              <a:t>: This command is used to delete an existing database or table.</a:t>
            </a:r>
            <a:endParaRPr sz="1800">
              <a:solidFill>
                <a:schemeClr val="dk2"/>
              </a:solidFill>
            </a:endParaRPr>
          </a:p>
          <a:p>
            <a:pPr indent="0" lvl="0" marL="0" rtl="0" algn="l">
              <a:spcBef>
                <a:spcPts val="1200"/>
              </a:spcBef>
              <a:spcAft>
                <a:spcPts val="1200"/>
              </a:spcAft>
              <a:buNone/>
            </a:pPr>
            <a:r>
              <a:t/>
            </a:r>
            <a:endParaRPr sz="1500">
              <a:solidFill>
                <a:schemeClr val="dk2"/>
              </a:solidFill>
            </a:endParaRPr>
          </a:p>
        </p:txBody>
      </p:sp>
      <p:pic>
        <p:nvPicPr>
          <p:cNvPr id="497" name="Google Shape;497;p77"/>
          <p:cNvPicPr preferRelativeResize="0"/>
          <p:nvPr/>
        </p:nvPicPr>
        <p:blipFill rotWithShape="1">
          <a:blip r:embed="rId3">
            <a:alphaModFix/>
          </a:blip>
          <a:srcRect b="27081" l="0" r="0" t="0"/>
          <a:stretch/>
        </p:blipFill>
        <p:spPr>
          <a:xfrm>
            <a:off x="610250" y="3738450"/>
            <a:ext cx="2807124" cy="1101525"/>
          </a:xfrm>
          <a:prstGeom prst="rect">
            <a:avLst/>
          </a:prstGeom>
          <a:noFill/>
          <a:ln>
            <a:noFill/>
          </a:ln>
        </p:spPr>
      </p:pic>
      <p:pic>
        <p:nvPicPr>
          <p:cNvPr id="498" name="Google Shape;498;p77"/>
          <p:cNvPicPr preferRelativeResize="0"/>
          <p:nvPr/>
        </p:nvPicPr>
        <p:blipFill>
          <a:blip r:embed="rId4">
            <a:alphaModFix/>
          </a:blip>
          <a:stretch>
            <a:fillRect/>
          </a:stretch>
        </p:blipFill>
        <p:spPr>
          <a:xfrm>
            <a:off x="5487200" y="3738450"/>
            <a:ext cx="3187000" cy="998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8"/>
          <p:cNvSpPr txBox="1"/>
          <p:nvPr>
            <p:ph idx="1" type="body"/>
          </p:nvPr>
        </p:nvSpPr>
        <p:spPr>
          <a:xfrm>
            <a:off x="727650" y="1441200"/>
            <a:ext cx="7688700" cy="20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solidFill>
                  <a:srgbClr val="188038"/>
                </a:solidFill>
                <a:latin typeface="Roboto Mono"/>
                <a:ea typeface="Roboto Mono"/>
                <a:cs typeface="Roboto Mono"/>
                <a:sym typeface="Roboto Mono"/>
              </a:rPr>
              <a:t>ALTER</a:t>
            </a:r>
            <a:r>
              <a:rPr lang="en-GB" sz="1800">
                <a:solidFill>
                  <a:srgbClr val="000000"/>
                </a:solidFill>
                <a:latin typeface="Arial"/>
                <a:ea typeface="Arial"/>
                <a:cs typeface="Arial"/>
                <a:sym typeface="Arial"/>
              </a:rPr>
              <a:t>: This is used to alter the structure of the database. It is used to add, delete/drop or modify columns in an existing table.</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GB" sz="1800">
                <a:solidFill>
                  <a:srgbClr val="188038"/>
                </a:solidFill>
                <a:latin typeface="Roboto Mono"/>
                <a:ea typeface="Roboto Mono"/>
                <a:cs typeface="Roboto Mono"/>
                <a:sym typeface="Roboto Mono"/>
              </a:rPr>
              <a:t>RENAME</a:t>
            </a:r>
            <a:r>
              <a:rPr lang="en-GB" sz="1800">
                <a:solidFill>
                  <a:srgbClr val="000000"/>
                </a:solidFill>
                <a:latin typeface="Arial"/>
                <a:ea typeface="Arial"/>
                <a:cs typeface="Arial"/>
                <a:sym typeface="Arial"/>
              </a:rPr>
              <a:t>: This is used to rename an object in the database.</a:t>
            </a:r>
            <a:endParaRPr sz="1800">
              <a:solidFill>
                <a:srgbClr val="000000"/>
              </a:solidFill>
              <a:latin typeface="Arial"/>
              <a:ea typeface="Arial"/>
              <a:cs typeface="Arial"/>
              <a:sym typeface="Arial"/>
            </a:endParaRPr>
          </a:p>
          <a:p>
            <a:pPr indent="0" lvl="0" marL="0" rtl="0" algn="l">
              <a:spcBef>
                <a:spcPts val="1200"/>
              </a:spcBef>
              <a:spcAft>
                <a:spcPts val="1200"/>
              </a:spcAft>
              <a:buNone/>
            </a:pPr>
            <a:r>
              <a:t/>
            </a:r>
            <a:endParaRPr sz="1800"/>
          </a:p>
        </p:txBody>
      </p:sp>
      <p:pic>
        <p:nvPicPr>
          <p:cNvPr id="504" name="Google Shape;504;p78"/>
          <p:cNvPicPr preferRelativeResize="0"/>
          <p:nvPr/>
        </p:nvPicPr>
        <p:blipFill>
          <a:blip r:embed="rId3">
            <a:alphaModFix/>
          </a:blip>
          <a:stretch>
            <a:fillRect/>
          </a:stretch>
        </p:blipFill>
        <p:spPr>
          <a:xfrm>
            <a:off x="793325" y="3541300"/>
            <a:ext cx="3879424" cy="704250"/>
          </a:xfrm>
          <a:prstGeom prst="rect">
            <a:avLst/>
          </a:prstGeom>
          <a:noFill/>
          <a:ln>
            <a:noFill/>
          </a:ln>
        </p:spPr>
      </p:pic>
      <p:pic>
        <p:nvPicPr>
          <p:cNvPr id="505" name="Google Shape;505;p78"/>
          <p:cNvPicPr preferRelativeResize="0"/>
          <p:nvPr/>
        </p:nvPicPr>
        <p:blipFill>
          <a:blip r:embed="rId4">
            <a:alphaModFix/>
          </a:blip>
          <a:stretch>
            <a:fillRect/>
          </a:stretch>
        </p:blipFill>
        <p:spPr>
          <a:xfrm>
            <a:off x="4964625" y="3541300"/>
            <a:ext cx="3805474" cy="704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9"/>
          <p:cNvSpPr txBox="1"/>
          <p:nvPr>
            <p:ph type="title"/>
          </p:nvPr>
        </p:nvSpPr>
        <p:spPr>
          <a:xfrm>
            <a:off x="729450" y="5863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DML In SQL</a:t>
            </a:r>
            <a:endParaRPr/>
          </a:p>
        </p:txBody>
      </p:sp>
      <p:sp>
        <p:nvSpPr>
          <p:cNvPr id="511" name="Google Shape;511;p79"/>
          <p:cNvSpPr txBox="1"/>
          <p:nvPr>
            <p:ph idx="1" type="body"/>
          </p:nvPr>
        </p:nvSpPr>
        <p:spPr>
          <a:xfrm>
            <a:off x="727650" y="1441200"/>
            <a:ext cx="7688700" cy="22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GB" sz="1600">
                <a:solidFill>
                  <a:srgbClr val="000000"/>
                </a:solidFill>
                <a:latin typeface="Arial"/>
                <a:ea typeface="Arial"/>
                <a:cs typeface="Arial"/>
                <a:sym typeface="Arial"/>
              </a:rPr>
              <a:t>DML</a:t>
            </a:r>
            <a:r>
              <a:rPr lang="en-GB" sz="1600">
                <a:solidFill>
                  <a:srgbClr val="000000"/>
                </a:solidFill>
                <a:latin typeface="Arial"/>
                <a:ea typeface="Arial"/>
                <a:cs typeface="Arial"/>
                <a:sym typeface="Arial"/>
              </a:rPr>
              <a:t> is a subcategory of </a:t>
            </a:r>
            <a:r>
              <a:rPr lang="en-GB" sz="1600">
                <a:solidFill>
                  <a:srgbClr val="188038"/>
                </a:solidFill>
                <a:latin typeface="Roboto Mono"/>
                <a:ea typeface="Roboto Mono"/>
                <a:cs typeface="Roboto Mono"/>
                <a:sym typeface="Roboto Mono"/>
              </a:rPr>
              <a:t>SQL</a:t>
            </a:r>
            <a:r>
              <a:rPr lang="en-GB" sz="1600">
                <a:solidFill>
                  <a:srgbClr val="000000"/>
                </a:solidFill>
                <a:latin typeface="Arial"/>
                <a:ea typeface="Arial"/>
                <a:cs typeface="Arial"/>
                <a:sym typeface="Arial"/>
              </a:rPr>
              <a:t> which stands for </a:t>
            </a:r>
            <a:r>
              <a:rPr b="1" i="1" lang="en-GB" sz="1600">
                <a:solidFill>
                  <a:srgbClr val="000000"/>
                </a:solidFill>
                <a:latin typeface="Arial"/>
                <a:ea typeface="Arial"/>
                <a:cs typeface="Arial"/>
                <a:sym typeface="Arial"/>
              </a:rPr>
              <a:t>Data Manipulation Language</a:t>
            </a:r>
            <a:r>
              <a:rPr lang="en-GB" sz="1600">
                <a:solidFill>
                  <a:srgbClr val="000000"/>
                </a:solidFill>
                <a:latin typeface="Arial"/>
                <a:ea typeface="Arial"/>
                <a:cs typeface="Arial"/>
                <a:sym typeface="Arial"/>
              </a:rPr>
              <a:t>. The purpose of DML is to insert, retrieve, update and delete data from the database.</a:t>
            </a:r>
            <a:endParaRPr sz="1600">
              <a:solidFill>
                <a:srgbClr val="000000"/>
              </a:solidFill>
              <a:latin typeface="Arial"/>
              <a:ea typeface="Arial"/>
              <a:cs typeface="Arial"/>
              <a:sym typeface="Arial"/>
            </a:endParaRPr>
          </a:p>
          <a:p>
            <a:pPr indent="0" lvl="0" marL="0" rtl="0" algn="l">
              <a:spcBef>
                <a:spcPts val="1200"/>
              </a:spcBef>
              <a:spcAft>
                <a:spcPts val="0"/>
              </a:spcAft>
              <a:buNone/>
            </a:pPr>
            <a:r>
              <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GB" sz="1600">
                <a:solidFill>
                  <a:schemeClr val="dk1"/>
                </a:solidFill>
                <a:latin typeface="Arial"/>
                <a:ea typeface="Arial"/>
                <a:cs typeface="Arial"/>
                <a:sym typeface="Arial"/>
              </a:rPr>
              <a:t>INSERT INTO</a:t>
            </a:r>
            <a:r>
              <a:rPr lang="en-GB" sz="1600">
                <a:solidFill>
                  <a:srgbClr val="000000"/>
                </a:solidFill>
                <a:latin typeface="Arial"/>
                <a:ea typeface="Arial"/>
                <a:cs typeface="Arial"/>
                <a:sym typeface="Arial"/>
              </a:rPr>
              <a:t> - This command is used to insert new rows (records) into a table.</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GB" sz="1600">
                <a:solidFill>
                  <a:schemeClr val="dk1"/>
                </a:solidFill>
                <a:latin typeface="Arial"/>
                <a:ea typeface="Arial"/>
                <a:cs typeface="Arial"/>
                <a:sym typeface="Arial"/>
              </a:rPr>
              <a:t>SELECT</a:t>
            </a:r>
            <a:r>
              <a:rPr lang="en-GB" sz="1600">
                <a:solidFill>
                  <a:srgbClr val="000000"/>
                </a:solidFill>
                <a:latin typeface="Arial"/>
                <a:ea typeface="Arial"/>
                <a:cs typeface="Arial"/>
                <a:sym typeface="Arial"/>
              </a:rPr>
              <a:t> - This command is used to select data from a database. The data returned is stored in a result table, called the result-set.</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512" name="Google Shape;512;p79"/>
          <p:cNvPicPr preferRelativeResize="0"/>
          <p:nvPr/>
        </p:nvPicPr>
        <p:blipFill>
          <a:blip r:embed="rId3">
            <a:alphaModFix/>
          </a:blip>
          <a:stretch>
            <a:fillRect/>
          </a:stretch>
        </p:blipFill>
        <p:spPr>
          <a:xfrm>
            <a:off x="727650" y="3995175"/>
            <a:ext cx="3342675" cy="947800"/>
          </a:xfrm>
          <a:prstGeom prst="rect">
            <a:avLst/>
          </a:prstGeom>
          <a:noFill/>
          <a:ln>
            <a:noFill/>
          </a:ln>
        </p:spPr>
      </p:pic>
      <p:pic>
        <p:nvPicPr>
          <p:cNvPr id="513" name="Google Shape;513;p79"/>
          <p:cNvPicPr preferRelativeResize="0"/>
          <p:nvPr/>
        </p:nvPicPr>
        <p:blipFill>
          <a:blip r:embed="rId4">
            <a:alphaModFix/>
          </a:blip>
          <a:stretch>
            <a:fillRect/>
          </a:stretch>
        </p:blipFill>
        <p:spPr>
          <a:xfrm>
            <a:off x="4432825" y="3958100"/>
            <a:ext cx="3104708" cy="9478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0"/>
          <p:cNvSpPr txBox="1"/>
          <p:nvPr>
            <p:ph idx="1" type="body"/>
          </p:nvPr>
        </p:nvSpPr>
        <p:spPr>
          <a:xfrm>
            <a:off x="727650" y="1486075"/>
            <a:ext cx="7688700" cy="1478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sz="1600">
                <a:solidFill>
                  <a:srgbClr val="188038"/>
                </a:solidFill>
                <a:latin typeface="Arial"/>
                <a:ea typeface="Arial"/>
                <a:cs typeface="Arial"/>
                <a:sym typeface="Arial"/>
              </a:rPr>
              <a:t>UPDATE</a:t>
            </a:r>
            <a:r>
              <a:rPr lang="en-GB" sz="1600">
                <a:solidFill>
                  <a:srgbClr val="000000"/>
                </a:solidFill>
                <a:latin typeface="Arial"/>
                <a:ea typeface="Arial"/>
                <a:cs typeface="Arial"/>
                <a:sym typeface="Arial"/>
              </a:rPr>
              <a:t> - This command is used to modify the existing rows in a table.</a:t>
            </a:r>
            <a:endParaRPr sz="1600">
              <a:solidFill>
                <a:srgbClr val="000000"/>
              </a:solidFill>
              <a:latin typeface="Arial"/>
              <a:ea typeface="Arial"/>
              <a:cs typeface="Arial"/>
              <a:sym typeface="Arial"/>
            </a:endParaRPr>
          </a:p>
          <a:p>
            <a:pPr indent="0" lvl="0" marL="0" rtl="0" algn="l">
              <a:spcBef>
                <a:spcPts val="1200"/>
              </a:spcBef>
              <a:spcAft>
                <a:spcPts val="0"/>
              </a:spcAft>
              <a:buNone/>
            </a:pPr>
            <a:r>
              <a:rPr b="1" lang="en-GB" sz="1600">
                <a:solidFill>
                  <a:srgbClr val="188038"/>
                </a:solidFill>
                <a:latin typeface="Arial"/>
                <a:ea typeface="Arial"/>
                <a:cs typeface="Arial"/>
                <a:sym typeface="Arial"/>
              </a:rPr>
              <a:t>DELETE FROM</a:t>
            </a:r>
            <a:r>
              <a:rPr lang="en-GB" sz="1600">
                <a:solidFill>
                  <a:srgbClr val="188038"/>
                </a:solidFill>
                <a:latin typeface="Arial"/>
                <a:ea typeface="Arial"/>
                <a:cs typeface="Arial"/>
                <a:sym typeface="Arial"/>
              </a:rPr>
              <a:t> </a:t>
            </a:r>
            <a:r>
              <a:rPr lang="en-GB" sz="1600">
                <a:solidFill>
                  <a:srgbClr val="000000"/>
                </a:solidFill>
                <a:latin typeface="Arial"/>
                <a:ea typeface="Arial"/>
                <a:cs typeface="Arial"/>
                <a:sym typeface="Arial"/>
              </a:rPr>
              <a:t>- This command is used to delete existing rows (records) from a table.</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pic>
        <p:nvPicPr>
          <p:cNvPr id="519" name="Google Shape;519;p80"/>
          <p:cNvPicPr preferRelativeResize="0"/>
          <p:nvPr/>
        </p:nvPicPr>
        <p:blipFill>
          <a:blip r:embed="rId3">
            <a:alphaModFix/>
          </a:blip>
          <a:stretch>
            <a:fillRect/>
          </a:stretch>
        </p:blipFill>
        <p:spPr>
          <a:xfrm>
            <a:off x="509675" y="3097174"/>
            <a:ext cx="3716925" cy="825825"/>
          </a:xfrm>
          <a:prstGeom prst="rect">
            <a:avLst/>
          </a:prstGeom>
          <a:noFill/>
          <a:ln>
            <a:noFill/>
          </a:ln>
        </p:spPr>
      </p:pic>
      <p:pic>
        <p:nvPicPr>
          <p:cNvPr id="520" name="Google Shape;520;p80"/>
          <p:cNvPicPr preferRelativeResize="0"/>
          <p:nvPr/>
        </p:nvPicPr>
        <p:blipFill>
          <a:blip r:embed="rId4">
            <a:alphaModFix/>
          </a:blip>
          <a:stretch>
            <a:fillRect/>
          </a:stretch>
        </p:blipFill>
        <p:spPr>
          <a:xfrm>
            <a:off x="4899400" y="3068675"/>
            <a:ext cx="3851876" cy="8543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1"/>
          <p:cNvSpPr txBox="1"/>
          <p:nvPr>
            <p:ph type="title"/>
          </p:nvPr>
        </p:nvSpPr>
        <p:spPr>
          <a:xfrm>
            <a:off x="773025" y="568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SQL Hands ON !!</a:t>
            </a:r>
            <a:endParaRPr/>
          </a:p>
        </p:txBody>
      </p:sp>
      <p:sp>
        <p:nvSpPr>
          <p:cNvPr id="526" name="Google Shape;526;p81"/>
          <p:cNvSpPr txBox="1"/>
          <p:nvPr>
            <p:ph idx="1" type="body"/>
          </p:nvPr>
        </p:nvSpPr>
        <p:spPr>
          <a:xfrm>
            <a:off x="592800" y="1441200"/>
            <a:ext cx="7823700" cy="22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Q1 . Create a database named  “school” .</a:t>
            </a:r>
            <a:endParaRPr/>
          </a:p>
          <a:p>
            <a:pPr indent="0" lvl="0" marL="0" rtl="0" algn="l">
              <a:spcBef>
                <a:spcPts val="1200"/>
              </a:spcBef>
              <a:spcAft>
                <a:spcPts val="0"/>
              </a:spcAft>
              <a:buNone/>
            </a:pPr>
            <a:r>
              <a:rPr lang="en-GB"/>
              <a:t>Q2. Create a table “student”.  A student info comprises of id, name, age.</a:t>
            </a:r>
            <a:endParaRPr/>
          </a:p>
          <a:p>
            <a:pPr indent="0" lvl="0" marL="0" rtl="0" algn="l">
              <a:spcBef>
                <a:spcPts val="1200"/>
              </a:spcBef>
              <a:spcAft>
                <a:spcPts val="0"/>
              </a:spcAft>
              <a:buNone/>
            </a:pPr>
            <a:r>
              <a:rPr lang="en-GB"/>
              <a:t>Q3. Add a column to student table named “total_marks”.</a:t>
            </a:r>
            <a:endParaRPr/>
          </a:p>
          <a:p>
            <a:pPr indent="0" lvl="0" marL="0" rtl="0" algn="l">
              <a:spcBef>
                <a:spcPts val="1200"/>
              </a:spcBef>
              <a:spcAft>
                <a:spcPts val="0"/>
              </a:spcAft>
              <a:buNone/>
            </a:pPr>
            <a:r>
              <a:rPr lang="en-GB"/>
              <a:t>Q4. Add 3 students to student table.</a:t>
            </a:r>
            <a:endParaRPr/>
          </a:p>
          <a:p>
            <a:pPr indent="0" lvl="0" marL="0" rtl="0" algn="l">
              <a:spcBef>
                <a:spcPts val="1200"/>
              </a:spcBef>
              <a:spcAft>
                <a:spcPts val="12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2"/>
          <p:cNvSpPr txBox="1"/>
          <p:nvPr>
            <p:ph idx="1" type="body"/>
          </p:nvPr>
        </p:nvSpPr>
        <p:spPr>
          <a:xfrm>
            <a:off x="816625" y="1355300"/>
            <a:ext cx="7688700" cy="22611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935"/>
              <a:buNone/>
            </a:pPr>
            <a:r>
              <a:rPr lang="en-GB" sz="1435">
                <a:solidFill>
                  <a:srgbClr val="000000"/>
                </a:solidFill>
                <a:latin typeface="Arial"/>
                <a:ea typeface="Arial"/>
                <a:cs typeface="Arial"/>
                <a:sym typeface="Arial"/>
              </a:rPr>
              <a:t>The </a:t>
            </a:r>
            <a:r>
              <a:rPr lang="en-GB" sz="1435">
                <a:solidFill>
                  <a:srgbClr val="188038"/>
                </a:solidFill>
                <a:latin typeface="Roboto Mono"/>
                <a:ea typeface="Roboto Mono"/>
                <a:cs typeface="Roboto Mono"/>
                <a:sym typeface="Roboto Mono"/>
              </a:rPr>
              <a:t>ORDER BY</a:t>
            </a:r>
            <a:r>
              <a:rPr lang="en-GB" sz="1435">
                <a:solidFill>
                  <a:srgbClr val="000000"/>
                </a:solidFill>
                <a:latin typeface="Arial"/>
                <a:ea typeface="Arial"/>
                <a:cs typeface="Arial"/>
                <a:sym typeface="Arial"/>
              </a:rPr>
              <a:t> clause in SQL is used to sort the result-set from a SELECT statement in ascending or descending order. It sorts the records in ascending order by default.</a:t>
            </a:r>
            <a:endParaRPr sz="143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t/>
            </a:r>
            <a:endParaRPr sz="143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t/>
            </a:r>
            <a:endParaRPr sz="1435">
              <a:solidFill>
                <a:srgbClr val="000000"/>
              </a:solidFill>
              <a:latin typeface="Arial"/>
              <a:ea typeface="Arial"/>
              <a:cs typeface="Arial"/>
              <a:sym typeface="Arial"/>
            </a:endParaRPr>
          </a:p>
          <a:p>
            <a:pPr indent="0" lvl="0" marL="0" rtl="0" algn="l">
              <a:lnSpc>
                <a:spcPct val="95000"/>
              </a:lnSpc>
              <a:spcBef>
                <a:spcPts val="1200"/>
              </a:spcBef>
              <a:spcAft>
                <a:spcPts val="0"/>
              </a:spcAft>
              <a:buSzPts val="935"/>
              <a:buNone/>
            </a:pPr>
            <a:r>
              <a:t/>
            </a:r>
            <a:endParaRPr sz="1435">
              <a:solidFill>
                <a:srgbClr val="000000"/>
              </a:solidFill>
              <a:latin typeface="Arial"/>
              <a:ea typeface="Arial"/>
              <a:cs typeface="Arial"/>
              <a:sym typeface="Arial"/>
            </a:endParaRPr>
          </a:p>
          <a:p>
            <a:pPr indent="0" lvl="0" marL="0" rtl="0" algn="l">
              <a:lnSpc>
                <a:spcPct val="95000"/>
              </a:lnSpc>
              <a:spcBef>
                <a:spcPts val="1200"/>
              </a:spcBef>
              <a:spcAft>
                <a:spcPts val="1200"/>
              </a:spcAft>
              <a:buSzPts val="935"/>
              <a:buNone/>
            </a:pPr>
            <a:r>
              <a:t/>
            </a:r>
            <a:endParaRPr sz="1435">
              <a:solidFill>
                <a:srgbClr val="000000"/>
              </a:solidFill>
              <a:latin typeface="Arial"/>
              <a:ea typeface="Arial"/>
              <a:cs typeface="Arial"/>
              <a:sym typeface="Arial"/>
            </a:endParaRPr>
          </a:p>
        </p:txBody>
      </p:sp>
      <p:pic>
        <p:nvPicPr>
          <p:cNvPr id="532" name="Google Shape;532;p82"/>
          <p:cNvPicPr preferRelativeResize="0"/>
          <p:nvPr/>
        </p:nvPicPr>
        <p:blipFill>
          <a:blip r:embed="rId3">
            <a:alphaModFix/>
          </a:blip>
          <a:stretch>
            <a:fillRect/>
          </a:stretch>
        </p:blipFill>
        <p:spPr>
          <a:xfrm>
            <a:off x="2095325" y="2345083"/>
            <a:ext cx="4187050" cy="1455875"/>
          </a:xfrm>
          <a:prstGeom prst="rect">
            <a:avLst/>
          </a:prstGeom>
          <a:noFill/>
          <a:ln>
            <a:noFill/>
          </a:ln>
        </p:spPr>
      </p:pic>
      <p:sp>
        <p:nvSpPr>
          <p:cNvPr id="533" name="Google Shape;533;p82"/>
          <p:cNvSpPr txBox="1"/>
          <p:nvPr>
            <p:ph type="title"/>
          </p:nvPr>
        </p:nvSpPr>
        <p:spPr>
          <a:xfrm>
            <a:off x="729450" y="6328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Order By Clause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9450" y="6065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3040"/>
              <a:t>Data base system</a:t>
            </a:r>
            <a:endParaRPr sz="3040"/>
          </a:p>
        </p:txBody>
      </p:sp>
      <p:sp>
        <p:nvSpPr>
          <p:cNvPr id="131" name="Google Shape;131;p20"/>
          <p:cNvSpPr txBox="1"/>
          <p:nvPr>
            <p:ph idx="1" type="body"/>
          </p:nvPr>
        </p:nvSpPr>
        <p:spPr>
          <a:xfrm>
            <a:off x="729450" y="1468800"/>
            <a:ext cx="8154000" cy="3382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05"/>
              <a:buNone/>
            </a:pPr>
            <a:r>
              <a:rPr lang="en-GB" sz="1715"/>
              <a:t>The data base data collection with DBMS is called database system. A database system is a way of organizing information on a computer, implemented by a set of computer programs. This kind of organization should offer:</a:t>
            </a:r>
            <a:endParaRPr sz="1715"/>
          </a:p>
          <a:p>
            <a:pPr indent="-337502" lvl="0" marL="457200" rtl="0" algn="l">
              <a:lnSpc>
                <a:spcPct val="95000"/>
              </a:lnSpc>
              <a:spcBef>
                <a:spcPts val="1200"/>
              </a:spcBef>
              <a:spcAft>
                <a:spcPts val="0"/>
              </a:spcAft>
              <a:buSzPts val="1715"/>
              <a:buChar char="●"/>
            </a:pPr>
            <a:r>
              <a:rPr lang="en-GB" sz="1715"/>
              <a:t>simplicity - an easy way to collect, access-connect, and display information.</a:t>
            </a:r>
            <a:endParaRPr sz="1715"/>
          </a:p>
          <a:p>
            <a:pPr indent="-337502" lvl="0" marL="457200" rtl="0" algn="l">
              <a:lnSpc>
                <a:spcPct val="95000"/>
              </a:lnSpc>
              <a:spcBef>
                <a:spcPts val="0"/>
              </a:spcBef>
              <a:spcAft>
                <a:spcPts val="0"/>
              </a:spcAft>
              <a:buSzPts val="1715"/>
              <a:buChar char="●"/>
            </a:pPr>
            <a:r>
              <a:rPr lang="en-GB" sz="1715"/>
              <a:t>stability - to prevent unnecessary loss of data.</a:t>
            </a:r>
            <a:endParaRPr sz="1715"/>
          </a:p>
          <a:p>
            <a:pPr indent="-337502" lvl="0" marL="457200" rtl="0" algn="l">
              <a:lnSpc>
                <a:spcPct val="95000"/>
              </a:lnSpc>
              <a:spcBef>
                <a:spcPts val="0"/>
              </a:spcBef>
              <a:spcAft>
                <a:spcPts val="0"/>
              </a:spcAft>
              <a:buSzPts val="1715"/>
              <a:buChar char="●"/>
            </a:pPr>
            <a:r>
              <a:rPr lang="en-GB" sz="1715"/>
              <a:t>security - to protect against unauthorized access to private data.</a:t>
            </a:r>
            <a:endParaRPr sz="1715"/>
          </a:p>
          <a:p>
            <a:pPr indent="-337502" lvl="0" marL="457200" rtl="0" algn="l">
              <a:lnSpc>
                <a:spcPct val="95000"/>
              </a:lnSpc>
              <a:spcBef>
                <a:spcPts val="0"/>
              </a:spcBef>
              <a:spcAft>
                <a:spcPts val="0"/>
              </a:spcAft>
              <a:buSzPts val="1715"/>
              <a:buChar char="●"/>
            </a:pPr>
            <a:r>
              <a:rPr lang="en-GB" sz="1715"/>
              <a:t>speed - for fast results in a short time, and for easy maintenance in case of changes in the organization that stores the information.</a:t>
            </a:r>
            <a:endParaRPr sz="1715"/>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83"/>
          <p:cNvSpPr txBox="1"/>
          <p:nvPr>
            <p:ph type="title"/>
          </p:nvPr>
        </p:nvSpPr>
        <p:spPr>
          <a:xfrm>
            <a:off x="729450" y="6125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Comparison Operators</a:t>
            </a:r>
            <a:endParaRPr/>
          </a:p>
        </p:txBody>
      </p:sp>
      <p:sp>
        <p:nvSpPr>
          <p:cNvPr id="539" name="Google Shape;539;p83"/>
          <p:cNvSpPr txBox="1"/>
          <p:nvPr>
            <p:ph idx="1" type="body"/>
          </p:nvPr>
        </p:nvSpPr>
        <p:spPr>
          <a:xfrm>
            <a:off x="729450" y="1486050"/>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solidFill>
                  <a:srgbClr val="188038"/>
                </a:solidFill>
              </a:rPr>
              <a:t>Comparison Operators</a:t>
            </a:r>
            <a:r>
              <a:rPr lang="en-GB" sz="1500"/>
              <a:t>, sometimes referred to as relational or boolean operators, compare values in a database and determine if they are </a:t>
            </a:r>
            <a:r>
              <a:rPr lang="en-GB" sz="1500">
                <a:solidFill>
                  <a:srgbClr val="188038"/>
                </a:solidFill>
              </a:rPr>
              <a:t>equal (=), not equal (!=, &lt;&gt;), greater than ( &gt;), less than (&lt;), greater than or equal to (&gt;=), and less than or equal to (&lt;=)</a:t>
            </a:r>
            <a:r>
              <a:rPr lang="en-GB" sz="1500"/>
              <a:t>. They are used in conditions within SQL statements, such as in the </a:t>
            </a:r>
            <a:r>
              <a:rPr lang="en-GB" sz="1500">
                <a:solidFill>
                  <a:srgbClr val="188038"/>
                </a:solidFill>
              </a:rPr>
              <a:t>WHERE</a:t>
            </a:r>
            <a:r>
              <a:rPr lang="en-GB" sz="1500"/>
              <a:t> clause.</a:t>
            </a:r>
            <a:endParaRPr sz="15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84"/>
          <p:cNvPicPr preferRelativeResize="0"/>
          <p:nvPr/>
        </p:nvPicPr>
        <p:blipFill>
          <a:blip r:embed="rId3">
            <a:alphaModFix/>
          </a:blip>
          <a:stretch>
            <a:fillRect/>
          </a:stretch>
        </p:blipFill>
        <p:spPr>
          <a:xfrm>
            <a:off x="239575" y="998025"/>
            <a:ext cx="8839198" cy="25391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85"/>
          <p:cNvPicPr preferRelativeResize="0"/>
          <p:nvPr/>
        </p:nvPicPr>
        <p:blipFill>
          <a:blip r:embed="rId3">
            <a:alphaModFix/>
          </a:blip>
          <a:stretch>
            <a:fillRect/>
          </a:stretch>
        </p:blipFill>
        <p:spPr>
          <a:xfrm>
            <a:off x="248300" y="841100"/>
            <a:ext cx="8839201" cy="281292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pic>
        <p:nvPicPr>
          <p:cNvPr id="554" name="Google Shape;554;p86"/>
          <p:cNvPicPr preferRelativeResize="0"/>
          <p:nvPr/>
        </p:nvPicPr>
        <p:blipFill>
          <a:blip r:embed="rId3">
            <a:alphaModFix/>
          </a:blip>
          <a:stretch>
            <a:fillRect/>
          </a:stretch>
        </p:blipFill>
        <p:spPr>
          <a:xfrm>
            <a:off x="196000" y="902125"/>
            <a:ext cx="8839200" cy="259336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87"/>
          <p:cNvPicPr preferRelativeResize="0"/>
          <p:nvPr/>
        </p:nvPicPr>
        <p:blipFill>
          <a:blip r:embed="rId3">
            <a:alphaModFix/>
          </a:blip>
          <a:stretch>
            <a:fillRect/>
          </a:stretch>
        </p:blipFill>
        <p:spPr>
          <a:xfrm>
            <a:off x="152400" y="998025"/>
            <a:ext cx="8839203" cy="265474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8"/>
          <p:cNvSpPr txBox="1"/>
          <p:nvPr>
            <p:ph type="title"/>
          </p:nvPr>
        </p:nvSpPr>
        <p:spPr>
          <a:xfrm>
            <a:off x="729450" y="5689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Logical Operators</a:t>
            </a:r>
            <a:endParaRPr/>
          </a:p>
        </p:txBody>
      </p:sp>
      <p:sp>
        <p:nvSpPr>
          <p:cNvPr id="565" name="Google Shape;565;p88"/>
          <p:cNvSpPr txBox="1"/>
          <p:nvPr>
            <p:ph idx="1" type="body"/>
          </p:nvPr>
        </p:nvSpPr>
        <p:spPr>
          <a:xfrm>
            <a:off x="727650" y="1512225"/>
            <a:ext cx="7688700" cy="22611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GB" sz="1500"/>
              <a:t>SQL Logical Operators combine conditions in a WHERE clause to create more complex expressions. Operators in SQL can be symbols or keywords used to perform operations on data. They perform various tasks in SQL statements, such as filtering, combining, and modifying data.</a:t>
            </a:r>
            <a:endParaRPr sz="1500"/>
          </a:p>
          <a:p>
            <a:pPr indent="0" lvl="0" marL="0" rtl="0" algn="l">
              <a:spcBef>
                <a:spcPts val="1200"/>
              </a:spcBef>
              <a:spcAft>
                <a:spcPts val="1200"/>
              </a:spcAft>
              <a:buNone/>
            </a:pPr>
            <a:r>
              <a:t/>
            </a:r>
            <a:endParaRPr sz="1500"/>
          </a:p>
        </p:txBody>
      </p:sp>
      <p:pic>
        <p:nvPicPr>
          <p:cNvPr id="566" name="Google Shape;566;p88"/>
          <p:cNvPicPr preferRelativeResize="0"/>
          <p:nvPr/>
        </p:nvPicPr>
        <p:blipFill>
          <a:blip r:embed="rId3">
            <a:alphaModFix/>
          </a:blip>
          <a:stretch>
            <a:fillRect/>
          </a:stretch>
        </p:blipFill>
        <p:spPr>
          <a:xfrm>
            <a:off x="584100" y="2707800"/>
            <a:ext cx="8647077" cy="24357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89"/>
          <p:cNvPicPr preferRelativeResize="0"/>
          <p:nvPr/>
        </p:nvPicPr>
        <p:blipFill>
          <a:blip r:embed="rId3">
            <a:alphaModFix/>
          </a:blip>
          <a:stretch>
            <a:fillRect/>
          </a:stretch>
        </p:blipFill>
        <p:spPr>
          <a:xfrm>
            <a:off x="152400" y="509800"/>
            <a:ext cx="8839201" cy="2197259"/>
          </a:xfrm>
          <a:prstGeom prst="rect">
            <a:avLst/>
          </a:prstGeom>
          <a:noFill/>
          <a:ln>
            <a:noFill/>
          </a:ln>
        </p:spPr>
      </p:pic>
      <p:pic>
        <p:nvPicPr>
          <p:cNvPr id="572" name="Google Shape;572;p89"/>
          <p:cNvPicPr preferRelativeResize="0"/>
          <p:nvPr/>
        </p:nvPicPr>
        <p:blipFill>
          <a:blip r:embed="rId4">
            <a:alphaModFix/>
          </a:blip>
          <a:stretch>
            <a:fillRect/>
          </a:stretch>
        </p:blipFill>
        <p:spPr>
          <a:xfrm>
            <a:off x="152400" y="2859450"/>
            <a:ext cx="8839199" cy="21316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0"/>
          <p:cNvSpPr txBox="1"/>
          <p:nvPr>
            <p:ph type="title"/>
          </p:nvPr>
        </p:nvSpPr>
        <p:spPr>
          <a:xfrm>
            <a:off x="729450" y="534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Assignment </a:t>
            </a:r>
            <a:endParaRPr/>
          </a:p>
        </p:txBody>
      </p:sp>
      <p:sp>
        <p:nvSpPr>
          <p:cNvPr id="578" name="Google Shape;578;p90"/>
          <p:cNvSpPr txBox="1"/>
          <p:nvPr>
            <p:ph idx="1" type="body"/>
          </p:nvPr>
        </p:nvSpPr>
        <p:spPr>
          <a:xfrm>
            <a:off x="807925" y="14860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Comparison &amp; Logical Operators</a:t>
            </a:r>
            <a:endParaRPr b="1"/>
          </a:p>
          <a:p>
            <a:pPr indent="0" lvl="0" marL="0" rtl="0" algn="l">
              <a:spcBef>
                <a:spcPts val="1200"/>
              </a:spcBef>
              <a:spcAft>
                <a:spcPts val="1200"/>
              </a:spcAft>
              <a:buNone/>
            </a:pPr>
            <a:r>
              <a:rPr lang="en-GB"/>
              <a:t>https://docs.google.com/forms/d/1Idnvu-2MbJZ2oH9hrHxjED2LJ5VXFzc0TapFawS1fUI/</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91"/>
          <p:cNvSpPr txBox="1"/>
          <p:nvPr>
            <p:ph type="title"/>
          </p:nvPr>
        </p:nvSpPr>
        <p:spPr>
          <a:xfrm>
            <a:off x="729450" y="6038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Aggregate Functions</a:t>
            </a:r>
            <a:endParaRPr/>
          </a:p>
        </p:txBody>
      </p:sp>
      <p:sp>
        <p:nvSpPr>
          <p:cNvPr id="584" name="Google Shape;584;p91"/>
          <p:cNvSpPr txBox="1"/>
          <p:nvPr>
            <p:ph idx="1" type="body"/>
          </p:nvPr>
        </p:nvSpPr>
        <p:spPr>
          <a:xfrm>
            <a:off x="807925" y="1441200"/>
            <a:ext cx="7688700" cy="1740900"/>
          </a:xfrm>
          <a:prstGeom prst="rect">
            <a:avLst/>
          </a:prstGeom>
        </p:spPr>
        <p:txBody>
          <a:bodyPr anchorCtr="0" anchor="t" bIns="91425" lIns="91425" spcFirstLastPara="1" rIns="91425" wrap="square" tIns="91425">
            <a:normAutofit lnSpcReduction="10000"/>
          </a:bodyPr>
          <a:lstStyle/>
          <a:p>
            <a:pPr indent="0" lvl="0" marL="0" rtl="0" algn="l">
              <a:spcBef>
                <a:spcPts val="2400"/>
              </a:spcBef>
              <a:spcAft>
                <a:spcPts val="0"/>
              </a:spcAft>
              <a:buNone/>
            </a:pPr>
            <a:r>
              <a:rPr b="1" lang="en-GB" sz="2300">
                <a:solidFill>
                  <a:srgbClr val="000000"/>
                </a:solidFill>
                <a:latin typeface="Arial"/>
                <a:ea typeface="Arial"/>
                <a:cs typeface="Arial"/>
                <a:sym typeface="Arial"/>
              </a:rPr>
              <a:t>SUM</a:t>
            </a:r>
            <a:endParaRPr b="1" sz="23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The </a:t>
            </a:r>
            <a:r>
              <a:rPr lang="en-GB" sz="1100">
                <a:solidFill>
                  <a:srgbClr val="188038"/>
                </a:solidFill>
                <a:latin typeface="Roboto Mono"/>
                <a:ea typeface="Roboto Mono"/>
                <a:cs typeface="Roboto Mono"/>
                <a:sym typeface="Roboto Mono"/>
              </a:rPr>
              <a:t>SUM()</a:t>
            </a:r>
            <a:r>
              <a:rPr lang="en-GB" sz="1100">
                <a:solidFill>
                  <a:srgbClr val="000000"/>
                </a:solidFill>
                <a:latin typeface="Arial"/>
                <a:ea typeface="Arial"/>
                <a:cs typeface="Arial"/>
                <a:sym typeface="Arial"/>
              </a:rPr>
              <a:t> function in SQL is used to calculate the sum of a column. This function allows you to add up a column of numbers in an SQL table.</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GB" sz="1100">
                <a:solidFill>
                  <a:srgbClr val="000000"/>
                </a:solidFill>
                <a:latin typeface="Arial"/>
                <a:ea typeface="Arial"/>
                <a:cs typeface="Arial"/>
                <a:sym typeface="Arial"/>
              </a:rPr>
              <a:t>The syntax for SUM is as follows:</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585" name="Google Shape;585;p91"/>
          <p:cNvPicPr preferRelativeResize="0"/>
          <p:nvPr/>
        </p:nvPicPr>
        <p:blipFill>
          <a:blip r:embed="rId3">
            <a:alphaModFix/>
          </a:blip>
          <a:stretch>
            <a:fillRect/>
          </a:stretch>
        </p:blipFill>
        <p:spPr>
          <a:xfrm>
            <a:off x="1473300" y="3046825"/>
            <a:ext cx="5510925" cy="876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2"/>
          <p:cNvSpPr txBox="1"/>
          <p:nvPr>
            <p:ph idx="1" type="body"/>
          </p:nvPr>
        </p:nvSpPr>
        <p:spPr>
          <a:xfrm>
            <a:off x="749750" y="806050"/>
            <a:ext cx="7736400" cy="39102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b="1" lang="en-GB" sz="1700">
                <a:solidFill>
                  <a:srgbClr val="000000"/>
                </a:solidFill>
              </a:rPr>
              <a:t>COUNT</a:t>
            </a:r>
            <a:endParaRPr b="1" sz="1700">
              <a:solidFill>
                <a:srgbClr val="000000"/>
              </a:solidFill>
            </a:endParaRPr>
          </a:p>
          <a:p>
            <a:pPr indent="0" lvl="0" marL="0" rtl="0" algn="l">
              <a:spcBef>
                <a:spcPts val="1200"/>
              </a:spcBef>
              <a:spcAft>
                <a:spcPts val="0"/>
              </a:spcAft>
              <a:buNone/>
            </a:pPr>
            <a:r>
              <a:rPr lang="en-GB" sz="1400">
                <a:solidFill>
                  <a:srgbClr val="188038"/>
                </a:solidFill>
              </a:rPr>
              <a:t>COUNT</a:t>
            </a:r>
            <a:r>
              <a:rPr lang="en-GB" sz="1400">
                <a:solidFill>
                  <a:srgbClr val="000000"/>
                </a:solidFill>
              </a:rPr>
              <a:t> is a SQL function that returns the number of rows that match a specified criteria. Essentially, </a:t>
            </a:r>
            <a:r>
              <a:rPr lang="en-GB" sz="1400">
                <a:solidFill>
                  <a:srgbClr val="188038"/>
                </a:solidFill>
              </a:rPr>
              <a:t>COUNT</a:t>
            </a:r>
            <a:r>
              <a:rPr lang="en-GB" sz="1400">
                <a:solidFill>
                  <a:srgbClr val="000000"/>
                </a:solidFill>
              </a:rPr>
              <a:t> function is used when you need to know the count of a record in a certain table’s column.</a:t>
            </a:r>
            <a:endParaRPr sz="1400">
              <a:solidFill>
                <a:srgbClr val="000000"/>
              </a:solidFill>
            </a:endParaRPr>
          </a:p>
          <a:p>
            <a:pPr indent="0" lvl="0" marL="0" rtl="0" algn="l">
              <a:spcBef>
                <a:spcPts val="1200"/>
              </a:spcBef>
              <a:spcAft>
                <a:spcPts val="0"/>
              </a:spcAft>
              <a:buNone/>
            </a:pPr>
            <a:r>
              <a:rPr lang="en-GB" sz="1400">
                <a:solidFill>
                  <a:srgbClr val="000000"/>
                </a:solidFill>
              </a:rPr>
              <a:t>There are two types of count function; </a:t>
            </a:r>
            <a:r>
              <a:rPr lang="en-GB" sz="1400">
                <a:solidFill>
                  <a:srgbClr val="188038"/>
                </a:solidFill>
              </a:rPr>
              <a:t>COUNT(*)</a:t>
            </a:r>
            <a:r>
              <a:rPr lang="en-GB" sz="1400">
                <a:solidFill>
                  <a:srgbClr val="000000"/>
                </a:solidFill>
              </a:rPr>
              <a:t> and </a:t>
            </a:r>
            <a:r>
              <a:rPr lang="en-GB" sz="1400">
                <a:solidFill>
                  <a:srgbClr val="188038"/>
                </a:solidFill>
              </a:rPr>
              <a:t>COUNT(column)</a:t>
            </a:r>
            <a:r>
              <a:rPr lang="en-GB" sz="1400">
                <a:solidFill>
                  <a:srgbClr val="000000"/>
                </a:solidFill>
              </a:rPr>
              <a:t>.</a:t>
            </a:r>
            <a:endParaRPr sz="1400">
              <a:solidFill>
                <a:srgbClr val="000000"/>
              </a:solidFill>
            </a:endParaRPr>
          </a:p>
          <a:p>
            <a:pPr indent="-317500" lvl="0" marL="457200" rtl="0" algn="l">
              <a:spcBef>
                <a:spcPts val="1200"/>
              </a:spcBef>
              <a:spcAft>
                <a:spcPts val="0"/>
              </a:spcAft>
              <a:buClr>
                <a:srgbClr val="000000"/>
              </a:buClr>
              <a:buSzPts val="1400"/>
              <a:buFont typeface="Arial"/>
              <a:buChar char="●"/>
            </a:pPr>
            <a:r>
              <a:rPr lang="en-GB" sz="1400">
                <a:solidFill>
                  <a:srgbClr val="188038"/>
                </a:solidFill>
              </a:rPr>
              <a:t>COUNT(*)</a:t>
            </a:r>
            <a:r>
              <a:rPr lang="en-GB" sz="1400">
                <a:solidFill>
                  <a:srgbClr val="000000"/>
                </a:solidFill>
              </a:rPr>
              <a:t> counts all the rows in the target table whether columns contain null values or not.</a:t>
            </a:r>
            <a:endParaRPr sz="1400">
              <a:solidFill>
                <a:srgbClr val="000000"/>
              </a:solidFill>
            </a:endParaRPr>
          </a:p>
          <a:p>
            <a:pPr indent="0" lvl="0" marL="0" rtl="0" algn="l">
              <a:spcBef>
                <a:spcPts val="1200"/>
              </a:spcBef>
              <a:spcAft>
                <a:spcPts val="0"/>
              </a:spcAft>
              <a:buNone/>
            </a:pPr>
            <a:r>
              <a:rPr lang="en-GB" sz="1400">
                <a:solidFill>
                  <a:srgbClr val="FF79C6"/>
                </a:solidFill>
                <a:highlight>
                  <a:srgbClr val="282A36"/>
                </a:highlight>
              </a:rPr>
              <a:t>SELECT</a:t>
            </a:r>
            <a:r>
              <a:rPr lang="en-GB" sz="1400">
                <a:solidFill>
                  <a:srgbClr val="8BE9FD"/>
                </a:solidFill>
                <a:highlight>
                  <a:srgbClr val="282A36"/>
                </a:highlight>
              </a:rPr>
              <a:t> COUNT</a:t>
            </a:r>
            <a:r>
              <a:rPr lang="en-GB" sz="1400">
                <a:solidFill>
                  <a:srgbClr val="F8F8F2"/>
                </a:solidFill>
                <a:highlight>
                  <a:srgbClr val="282A36"/>
                </a:highlight>
              </a:rPr>
              <a:t>(</a:t>
            </a:r>
            <a:r>
              <a:rPr lang="en-GB" sz="1400">
                <a:solidFill>
                  <a:srgbClr val="FF79C6"/>
                </a:solidFill>
                <a:highlight>
                  <a:srgbClr val="282A36"/>
                </a:highlight>
              </a:rPr>
              <a:t>*</a:t>
            </a:r>
            <a:r>
              <a:rPr lang="en-GB" sz="1400">
                <a:solidFill>
                  <a:srgbClr val="F8F8F2"/>
                </a:solidFill>
                <a:highlight>
                  <a:srgbClr val="282A36"/>
                </a:highlight>
              </a:rPr>
              <a:t>) </a:t>
            </a:r>
            <a:r>
              <a:rPr lang="en-GB" sz="1400">
                <a:solidFill>
                  <a:srgbClr val="FF79C6"/>
                </a:solidFill>
                <a:highlight>
                  <a:srgbClr val="282A36"/>
                </a:highlight>
              </a:rPr>
              <a:t>FROM</a:t>
            </a:r>
            <a:r>
              <a:rPr lang="en-GB" sz="1400">
                <a:solidFill>
                  <a:srgbClr val="F8F8F2"/>
                </a:solidFill>
                <a:highlight>
                  <a:srgbClr val="282A36"/>
                </a:highlight>
              </a:rPr>
              <a:t> table_name;</a:t>
            </a:r>
            <a:endParaRPr sz="1400">
              <a:solidFill>
                <a:srgbClr val="F8F8F2"/>
              </a:solidFill>
              <a:highlight>
                <a:srgbClr val="282A36"/>
              </a:highlight>
            </a:endParaRPr>
          </a:p>
          <a:p>
            <a:pPr indent="-317500" lvl="0" marL="457200" rtl="0" algn="l">
              <a:spcBef>
                <a:spcPts val="1200"/>
              </a:spcBef>
              <a:spcAft>
                <a:spcPts val="0"/>
              </a:spcAft>
              <a:buClr>
                <a:srgbClr val="000000"/>
              </a:buClr>
              <a:buSzPts val="1400"/>
              <a:buFont typeface="Arial"/>
              <a:buChar char="●"/>
            </a:pPr>
            <a:r>
              <a:rPr lang="en-GB" sz="1400">
                <a:solidFill>
                  <a:srgbClr val="188038"/>
                </a:solidFill>
              </a:rPr>
              <a:t>COUNT(column)</a:t>
            </a:r>
            <a:r>
              <a:rPr lang="en-GB" sz="1400">
                <a:solidFill>
                  <a:srgbClr val="000000"/>
                </a:solidFill>
              </a:rPr>
              <a:t> counts the rows in the column of a table excluding null.</a:t>
            </a:r>
            <a:endParaRPr sz="1400">
              <a:solidFill>
                <a:srgbClr val="000000"/>
              </a:solidFill>
            </a:endParaRPr>
          </a:p>
          <a:p>
            <a:pPr indent="0" lvl="0" marL="0" rtl="0" algn="l">
              <a:spcBef>
                <a:spcPts val="1200"/>
              </a:spcBef>
              <a:spcAft>
                <a:spcPts val="0"/>
              </a:spcAft>
              <a:buNone/>
            </a:pPr>
            <a:r>
              <a:rPr lang="en-GB" sz="1400">
                <a:solidFill>
                  <a:srgbClr val="FF79C6"/>
                </a:solidFill>
                <a:highlight>
                  <a:srgbClr val="282A36"/>
                </a:highlight>
              </a:rPr>
              <a:t>SELECT</a:t>
            </a:r>
            <a:r>
              <a:rPr lang="en-GB" sz="1400">
                <a:solidFill>
                  <a:srgbClr val="8BE9FD"/>
                </a:solidFill>
                <a:highlight>
                  <a:srgbClr val="282A36"/>
                </a:highlight>
              </a:rPr>
              <a:t> COUNT</a:t>
            </a:r>
            <a:r>
              <a:rPr lang="en-GB" sz="1400">
                <a:solidFill>
                  <a:srgbClr val="F8F8F2"/>
                </a:solidFill>
                <a:highlight>
                  <a:srgbClr val="282A36"/>
                </a:highlight>
              </a:rPr>
              <a:t>(column_name) </a:t>
            </a:r>
            <a:r>
              <a:rPr lang="en-GB" sz="1400">
                <a:solidFill>
                  <a:srgbClr val="FF79C6"/>
                </a:solidFill>
                <a:highlight>
                  <a:srgbClr val="282A36"/>
                </a:highlight>
              </a:rPr>
              <a:t>FROM</a:t>
            </a:r>
            <a:r>
              <a:rPr lang="en-GB" sz="1400">
                <a:solidFill>
                  <a:srgbClr val="F8F8F2"/>
                </a:solidFill>
                <a:highlight>
                  <a:srgbClr val="282A36"/>
                </a:highlight>
              </a:rPr>
              <a:t> table_name;</a:t>
            </a:r>
            <a:endParaRPr sz="1400">
              <a:solidFill>
                <a:srgbClr val="F8F8F2"/>
              </a:solidFill>
              <a:highlight>
                <a:srgbClr val="282A36"/>
              </a:highlight>
            </a:endParaRPr>
          </a:p>
          <a:p>
            <a:pPr indent="0" lvl="0" marL="0" rtl="0" algn="l">
              <a:spcBef>
                <a:spcPts val="0"/>
              </a:spcBef>
              <a:spcAft>
                <a:spcPts val="120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729450" y="597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840"/>
              <a:t>DBMS (Database management system):</a:t>
            </a:r>
            <a:endParaRPr sz="2840"/>
          </a:p>
        </p:txBody>
      </p:sp>
      <p:sp>
        <p:nvSpPr>
          <p:cNvPr id="137" name="Google Shape;137;p21"/>
          <p:cNvSpPr txBox="1"/>
          <p:nvPr>
            <p:ph idx="1" type="body"/>
          </p:nvPr>
        </p:nvSpPr>
        <p:spPr>
          <a:xfrm>
            <a:off x="729450" y="1357825"/>
            <a:ext cx="7789800" cy="1348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600"/>
              <a:t>DBMS is a software that defines a database, stores the data, support a query language, produced reports and create data entry screen. Some useful Database Management System softwares are Ms-Access, SQL/SQL PLUS, dbase, FoxPro, Sybase, Oracle, IMS, IDS, IDMS,AdaBASE, CDS/ISIS, OMNIS, RBASE, FOXBASE.</a:t>
            </a:r>
            <a:endParaRPr sz="1600"/>
          </a:p>
        </p:txBody>
      </p:sp>
      <p:pic>
        <p:nvPicPr>
          <p:cNvPr id="138" name="Google Shape;138;p21"/>
          <p:cNvPicPr preferRelativeResize="0"/>
          <p:nvPr/>
        </p:nvPicPr>
        <p:blipFill>
          <a:blip r:embed="rId3">
            <a:alphaModFix/>
          </a:blip>
          <a:stretch>
            <a:fillRect/>
          </a:stretch>
        </p:blipFill>
        <p:spPr>
          <a:xfrm>
            <a:off x="2119725" y="2760500"/>
            <a:ext cx="5233224" cy="213267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3"/>
          <p:cNvSpPr txBox="1"/>
          <p:nvPr>
            <p:ph idx="1" type="body"/>
          </p:nvPr>
        </p:nvSpPr>
        <p:spPr>
          <a:xfrm>
            <a:off x="690750" y="738725"/>
            <a:ext cx="7762500" cy="3509100"/>
          </a:xfrm>
          <a:prstGeom prst="rect">
            <a:avLst/>
          </a:prstGeom>
        </p:spPr>
        <p:txBody>
          <a:bodyPr anchorCtr="0" anchor="t" bIns="91425" lIns="91425" spcFirstLastPara="1" rIns="91425" wrap="square" tIns="91425">
            <a:noAutofit/>
          </a:bodyPr>
          <a:lstStyle/>
          <a:p>
            <a:pPr indent="0" lvl="0" marL="0" rtl="0" algn="l">
              <a:spcBef>
                <a:spcPts val="2400"/>
              </a:spcBef>
              <a:spcAft>
                <a:spcPts val="0"/>
              </a:spcAft>
              <a:buNone/>
            </a:pPr>
            <a:r>
              <a:rPr b="1" lang="en-GB" sz="2200">
                <a:solidFill>
                  <a:srgbClr val="000000"/>
                </a:solidFill>
                <a:latin typeface="Arial"/>
                <a:ea typeface="Arial"/>
                <a:cs typeface="Arial"/>
                <a:sym typeface="Arial"/>
              </a:rPr>
              <a:t>AVG</a:t>
            </a:r>
            <a:endParaRPr b="1" sz="2200">
              <a:solidFill>
                <a:srgbClr val="000000"/>
              </a:solidFill>
              <a:latin typeface="Arial"/>
              <a:ea typeface="Arial"/>
              <a:cs typeface="Arial"/>
              <a:sym typeface="Arial"/>
            </a:endParaRPr>
          </a:p>
          <a:p>
            <a:pPr indent="0" lvl="0" marL="0" rtl="0" algn="l">
              <a:spcBef>
                <a:spcPts val="1200"/>
              </a:spcBef>
              <a:spcAft>
                <a:spcPts val="0"/>
              </a:spcAft>
              <a:buNone/>
            </a:pPr>
            <a:r>
              <a:rPr lang="en-GB" sz="1600">
                <a:solidFill>
                  <a:srgbClr val="000000"/>
                </a:solidFill>
                <a:latin typeface="Arial"/>
                <a:ea typeface="Arial"/>
                <a:cs typeface="Arial"/>
                <a:sym typeface="Arial"/>
              </a:rPr>
              <a:t>The </a:t>
            </a:r>
            <a:r>
              <a:rPr lang="en-GB" sz="1600">
                <a:solidFill>
                  <a:srgbClr val="188038"/>
                </a:solidFill>
                <a:latin typeface="Roboto Mono"/>
                <a:ea typeface="Roboto Mono"/>
                <a:cs typeface="Roboto Mono"/>
                <a:sym typeface="Roboto Mono"/>
              </a:rPr>
              <a:t>AVG()</a:t>
            </a:r>
            <a:r>
              <a:rPr lang="en-GB" sz="1600">
                <a:solidFill>
                  <a:srgbClr val="000000"/>
                </a:solidFill>
                <a:latin typeface="Arial"/>
                <a:ea typeface="Arial"/>
                <a:cs typeface="Arial"/>
                <a:sym typeface="Arial"/>
              </a:rPr>
              <a:t> function in SQL is an aggregate function that returns the average value of a numeric column. It calculates the sum of values in a column and then divides it by the count of those values.</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GB" sz="1600">
                <a:solidFill>
                  <a:srgbClr val="000000"/>
                </a:solidFill>
                <a:latin typeface="Arial"/>
                <a:ea typeface="Arial"/>
                <a:cs typeface="Arial"/>
                <a:sym typeface="Arial"/>
              </a:rPr>
              <a:t>Syntax:</a:t>
            </a:r>
            <a:endParaRPr sz="1600">
              <a:solidFill>
                <a:srgbClr val="000000"/>
              </a:solidFill>
              <a:latin typeface="Arial"/>
              <a:ea typeface="Arial"/>
              <a:cs typeface="Arial"/>
              <a:sym typeface="Arial"/>
            </a:endParaRPr>
          </a:p>
          <a:p>
            <a:pPr indent="0" lvl="0" marL="0" rtl="0" algn="l">
              <a:spcBef>
                <a:spcPts val="1200"/>
              </a:spcBef>
              <a:spcAft>
                <a:spcPts val="0"/>
              </a:spcAft>
              <a:buNone/>
            </a:pPr>
            <a:r>
              <a:rPr lang="en-GB" sz="1600">
                <a:solidFill>
                  <a:srgbClr val="F8F8F2"/>
                </a:solidFill>
                <a:highlight>
                  <a:srgbClr val="282A36"/>
                </a:highlight>
                <a:latin typeface="Arial"/>
                <a:ea typeface="Arial"/>
                <a:cs typeface="Arial"/>
                <a:sym typeface="Arial"/>
              </a:rPr>
              <a:t>SELECT AVG(column_name)</a:t>
            </a:r>
            <a:endParaRPr sz="1600">
              <a:solidFill>
                <a:srgbClr val="F8F8F2"/>
              </a:solidFill>
              <a:highlight>
                <a:srgbClr val="282A36"/>
              </a:highlight>
              <a:latin typeface="Arial"/>
              <a:ea typeface="Arial"/>
              <a:cs typeface="Arial"/>
              <a:sym typeface="Arial"/>
            </a:endParaRPr>
          </a:p>
          <a:p>
            <a:pPr indent="0" lvl="0" marL="0" rtl="0" algn="l">
              <a:spcBef>
                <a:spcPts val="1200"/>
              </a:spcBef>
              <a:spcAft>
                <a:spcPts val="0"/>
              </a:spcAft>
              <a:buNone/>
            </a:pPr>
            <a:r>
              <a:rPr lang="en-GB" sz="1600">
                <a:solidFill>
                  <a:srgbClr val="F8F8F2"/>
                </a:solidFill>
                <a:highlight>
                  <a:srgbClr val="282A36"/>
                </a:highlight>
                <a:latin typeface="Arial"/>
                <a:ea typeface="Arial"/>
                <a:cs typeface="Arial"/>
                <a:sym typeface="Arial"/>
              </a:rPr>
              <a:t>FROM table_name;</a:t>
            </a:r>
            <a:endParaRPr sz="1600">
              <a:solidFill>
                <a:srgbClr val="F8F8F2"/>
              </a:solidFill>
              <a:highlight>
                <a:srgbClr val="282A36"/>
              </a:highlight>
              <a:latin typeface="Arial"/>
              <a:ea typeface="Arial"/>
              <a:cs typeface="Arial"/>
              <a:sym typeface="Arial"/>
            </a:endParaRPr>
          </a:p>
          <a:p>
            <a:pPr indent="0" lvl="0" marL="0" rtl="0" algn="l">
              <a:spcBef>
                <a:spcPts val="1200"/>
              </a:spcBef>
              <a:spcAft>
                <a:spcPts val="0"/>
              </a:spcAft>
              <a:buNone/>
            </a:pPr>
            <a:r>
              <a:rPr lang="en-GB" sz="1600">
                <a:solidFill>
                  <a:srgbClr val="000000"/>
                </a:solidFill>
                <a:latin typeface="Arial"/>
                <a:ea typeface="Arial"/>
                <a:cs typeface="Arial"/>
                <a:sym typeface="Arial"/>
              </a:rPr>
              <a:t>This statement will return the average value of the specified column.</a:t>
            </a:r>
            <a:endParaRPr sz="1600">
              <a:solidFill>
                <a:srgbClr val="000000"/>
              </a:solidFill>
              <a:latin typeface="Arial"/>
              <a:ea typeface="Arial"/>
              <a:cs typeface="Arial"/>
              <a:sym typeface="Arial"/>
            </a:endParaRPr>
          </a:p>
          <a:p>
            <a:pPr indent="0" lvl="0" marL="0" rtl="0" algn="l">
              <a:spcBef>
                <a:spcPts val="1200"/>
              </a:spcBef>
              <a:spcAft>
                <a:spcPts val="1200"/>
              </a:spcAft>
              <a:buNone/>
            </a:pPr>
            <a:r>
              <a:t/>
            </a:r>
            <a:endParaRPr sz="16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4"/>
          <p:cNvSpPr txBox="1"/>
          <p:nvPr>
            <p:ph idx="1" type="body"/>
          </p:nvPr>
        </p:nvSpPr>
        <p:spPr>
          <a:xfrm>
            <a:off x="706150" y="788625"/>
            <a:ext cx="8100300" cy="4171800"/>
          </a:xfrm>
          <a:prstGeom prst="rect">
            <a:avLst/>
          </a:prstGeom>
        </p:spPr>
        <p:txBody>
          <a:bodyPr anchorCtr="0" anchor="t" bIns="91425" lIns="91425" spcFirstLastPara="1" rIns="91425" wrap="square" tIns="91425">
            <a:normAutofit fontScale="55000"/>
          </a:bodyPr>
          <a:lstStyle/>
          <a:p>
            <a:pPr indent="0" lvl="0" marL="0" rtl="0" algn="l">
              <a:spcBef>
                <a:spcPts val="2400"/>
              </a:spcBef>
              <a:spcAft>
                <a:spcPts val="0"/>
              </a:spcAft>
              <a:buNone/>
            </a:pPr>
            <a:r>
              <a:rPr b="1" lang="en-GB" sz="3350">
                <a:solidFill>
                  <a:srgbClr val="000000"/>
                </a:solidFill>
                <a:latin typeface="Arial"/>
                <a:ea typeface="Arial"/>
                <a:cs typeface="Arial"/>
                <a:sym typeface="Arial"/>
              </a:rPr>
              <a:t>MAX</a:t>
            </a:r>
            <a:endParaRPr b="1" sz="3350">
              <a:solidFill>
                <a:srgbClr val="000000"/>
              </a:solidFill>
              <a:latin typeface="Arial"/>
              <a:ea typeface="Arial"/>
              <a:cs typeface="Arial"/>
              <a:sym typeface="Arial"/>
            </a:endParaRPr>
          </a:p>
          <a:p>
            <a:pPr indent="0" lvl="0" marL="0" rtl="0" algn="l">
              <a:spcBef>
                <a:spcPts val="1200"/>
              </a:spcBef>
              <a:spcAft>
                <a:spcPts val="0"/>
              </a:spcAft>
              <a:buNone/>
            </a:pPr>
            <a:r>
              <a:rPr lang="en-GB" sz="2200">
                <a:solidFill>
                  <a:srgbClr val="000000"/>
                </a:solidFill>
                <a:latin typeface="Arial"/>
                <a:ea typeface="Arial"/>
                <a:cs typeface="Arial"/>
                <a:sym typeface="Arial"/>
              </a:rPr>
              <a:t>The </a:t>
            </a:r>
            <a:r>
              <a:rPr lang="en-GB" sz="2200">
                <a:solidFill>
                  <a:srgbClr val="188038"/>
                </a:solidFill>
                <a:latin typeface="Roboto Mono"/>
                <a:ea typeface="Roboto Mono"/>
                <a:cs typeface="Roboto Mono"/>
                <a:sym typeface="Roboto Mono"/>
              </a:rPr>
              <a:t>MAX()</a:t>
            </a:r>
            <a:r>
              <a:rPr lang="en-GB" sz="2200">
                <a:solidFill>
                  <a:srgbClr val="000000"/>
                </a:solidFill>
                <a:latin typeface="Arial"/>
                <a:ea typeface="Arial"/>
                <a:cs typeface="Arial"/>
                <a:sym typeface="Arial"/>
              </a:rPr>
              <a:t> function in SQL is used to return the maximum value of an expression in a SELECT statement.</a:t>
            </a:r>
            <a:endParaRPr sz="2200">
              <a:solidFill>
                <a:srgbClr val="000000"/>
              </a:solidFill>
              <a:latin typeface="Arial"/>
              <a:ea typeface="Arial"/>
              <a:cs typeface="Arial"/>
              <a:sym typeface="Arial"/>
            </a:endParaRPr>
          </a:p>
          <a:p>
            <a:pPr indent="0" lvl="0" marL="0" rtl="0" algn="l">
              <a:spcBef>
                <a:spcPts val="1200"/>
              </a:spcBef>
              <a:spcAft>
                <a:spcPts val="0"/>
              </a:spcAft>
              <a:buNone/>
            </a:pPr>
            <a:r>
              <a:rPr lang="en-GB" sz="2200">
                <a:solidFill>
                  <a:srgbClr val="000000"/>
                </a:solidFill>
                <a:latin typeface="Arial"/>
                <a:ea typeface="Arial"/>
                <a:cs typeface="Arial"/>
                <a:sym typeface="Arial"/>
              </a:rPr>
              <a:t>It can be used for numeric, character, and datetime column data types. If there are null values, then they are not considered for comparison.</a:t>
            </a:r>
            <a:endParaRPr sz="2200">
              <a:solidFill>
                <a:srgbClr val="000000"/>
              </a:solidFill>
              <a:latin typeface="Arial"/>
              <a:ea typeface="Arial"/>
              <a:cs typeface="Arial"/>
              <a:sym typeface="Arial"/>
            </a:endParaRPr>
          </a:p>
          <a:p>
            <a:pPr indent="0" lvl="0" marL="0" rtl="0" algn="l">
              <a:spcBef>
                <a:spcPts val="1800"/>
              </a:spcBef>
              <a:spcAft>
                <a:spcPts val="0"/>
              </a:spcAft>
              <a:buNone/>
            </a:pPr>
            <a:r>
              <a:rPr b="1" lang="en-GB" sz="2200">
                <a:solidFill>
                  <a:srgbClr val="000000"/>
                </a:solidFill>
                <a:latin typeface="Arial"/>
                <a:ea typeface="Arial"/>
                <a:cs typeface="Arial"/>
                <a:sym typeface="Arial"/>
              </a:rPr>
              <a:t>Syntax</a:t>
            </a:r>
            <a:endParaRPr b="1" sz="2200">
              <a:solidFill>
                <a:srgbClr val="000000"/>
              </a:solidFill>
              <a:latin typeface="Arial"/>
              <a:ea typeface="Arial"/>
              <a:cs typeface="Arial"/>
              <a:sym typeface="Arial"/>
            </a:endParaRPr>
          </a:p>
          <a:p>
            <a:pPr indent="0" lvl="0" marL="0" rtl="0" algn="l">
              <a:spcBef>
                <a:spcPts val="400"/>
              </a:spcBef>
              <a:spcAft>
                <a:spcPts val="0"/>
              </a:spcAft>
              <a:buNone/>
            </a:pPr>
            <a:r>
              <a:rPr lang="en-GB" sz="2200">
                <a:solidFill>
                  <a:srgbClr val="FF79C6"/>
                </a:solidFill>
                <a:highlight>
                  <a:srgbClr val="282A36"/>
                </a:highlight>
                <a:latin typeface="Arial"/>
                <a:ea typeface="Arial"/>
                <a:cs typeface="Arial"/>
                <a:sym typeface="Arial"/>
              </a:rPr>
              <a:t>SELECT</a:t>
            </a:r>
            <a:r>
              <a:rPr lang="en-GB" sz="2200">
                <a:solidFill>
                  <a:srgbClr val="8BE9FD"/>
                </a:solidFill>
                <a:highlight>
                  <a:srgbClr val="282A36"/>
                </a:highlight>
                <a:latin typeface="Arial"/>
                <a:ea typeface="Arial"/>
                <a:cs typeface="Arial"/>
                <a:sym typeface="Arial"/>
              </a:rPr>
              <a:t> MAX</a:t>
            </a:r>
            <a:r>
              <a:rPr lang="en-GB" sz="2200">
                <a:solidFill>
                  <a:srgbClr val="F8F8F2"/>
                </a:solidFill>
                <a:highlight>
                  <a:srgbClr val="282A36"/>
                </a:highlight>
                <a:latin typeface="Arial"/>
                <a:ea typeface="Arial"/>
                <a:cs typeface="Arial"/>
                <a:sym typeface="Arial"/>
              </a:rPr>
              <a:t>(column_name)</a:t>
            </a:r>
            <a:endParaRPr sz="2200">
              <a:solidFill>
                <a:srgbClr val="F8F8F2"/>
              </a:solidFill>
              <a:highlight>
                <a:srgbClr val="282A36"/>
              </a:highlight>
              <a:latin typeface="Arial"/>
              <a:ea typeface="Arial"/>
              <a:cs typeface="Arial"/>
              <a:sym typeface="Arial"/>
            </a:endParaRPr>
          </a:p>
          <a:p>
            <a:pPr indent="0" lvl="0" marL="0" rtl="0" algn="l">
              <a:spcBef>
                <a:spcPts val="1200"/>
              </a:spcBef>
              <a:spcAft>
                <a:spcPts val="0"/>
              </a:spcAft>
              <a:buNone/>
            </a:pPr>
            <a:r>
              <a:rPr lang="en-GB" sz="2200">
                <a:solidFill>
                  <a:srgbClr val="FF79C6"/>
                </a:solidFill>
                <a:highlight>
                  <a:srgbClr val="282A36"/>
                </a:highlight>
                <a:latin typeface="Arial"/>
                <a:ea typeface="Arial"/>
                <a:cs typeface="Arial"/>
                <a:sym typeface="Arial"/>
              </a:rPr>
              <a:t>FROM</a:t>
            </a:r>
            <a:r>
              <a:rPr lang="en-GB" sz="2200">
                <a:solidFill>
                  <a:srgbClr val="F8F8F2"/>
                </a:solidFill>
                <a:highlight>
                  <a:srgbClr val="282A36"/>
                </a:highlight>
                <a:latin typeface="Arial"/>
                <a:ea typeface="Arial"/>
                <a:cs typeface="Arial"/>
                <a:sym typeface="Arial"/>
              </a:rPr>
              <a:t> table_name</a:t>
            </a:r>
            <a:endParaRPr sz="2200">
              <a:solidFill>
                <a:srgbClr val="F8F8F2"/>
              </a:solidFill>
              <a:highlight>
                <a:srgbClr val="282A36"/>
              </a:highlight>
              <a:latin typeface="Arial"/>
              <a:ea typeface="Arial"/>
              <a:cs typeface="Arial"/>
              <a:sym typeface="Arial"/>
            </a:endParaRPr>
          </a:p>
          <a:p>
            <a:pPr indent="0" lvl="0" marL="0" rtl="0" algn="l">
              <a:spcBef>
                <a:spcPts val="1200"/>
              </a:spcBef>
              <a:spcAft>
                <a:spcPts val="0"/>
              </a:spcAft>
              <a:buNone/>
            </a:pPr>
            <a:r>
              <a:rPr lang="en-GB" sz="2200">
                <a:solidFill>
                  <a:srgbClr val="FF79C6"/>
                </a:solidFill>
                <a:highlight>
                  <a:srgbClr val="282A36"/>
                </a:highlight>
                <a:latin typeface="Arial"/>
                <a:ea typeface="Arial"/>
                <a:cs typeface="Arial"/>
                <a:sym typeface="Arial"/>
              </a:rPr>
              <a:t>WHERE</a:t>
            </a:r>
            <a:r>
              <a:rPr lang="en-GB" sz="2200">
                <a:solidFill>
                  <a:srgbClr val="F8F8F2"/>
                </a:solidFill>
                <a:highlight>
                  <a:srgbClr val="282A36"/>
                </a:highlight>
                <a:latin typeface="Arial"/>
                <a:ea typeface="Arial"/>
                <a:cs typeface="Arial"/>
                <a:sym typeface="Arial"/>
              </a:rPr>
              <a:t> condition;</a:t>
            </a:r>
            <a:endParaRPr sz="2200">
              <a:solidFill>
                <a:srgbClr val="F8F8F2"/>
              </a:solidFill>
              <a:highlight>
                <a:srgbClr val="282A36"/>
              </a:highlight>
              <a:latin typeface="Arial"/>
              <a:ea typeface="Arial"/>
              <a:cs typeface="Arial"/>
              <a:sym typeface="Arial"/>
            </a:endParaRPr>
          </a:p>
          <a:p>
            <a:pPr indent="0" lvl="0" marL="0" rtl="0" algn="l">
              <a:spcBef>
                <a:spcPts val="1200"/>
              </a:spcBef>
              <a:spcAft>
                <a:spcPts val="0"/>
              </a:spcAft>
              <a:buNone/>
            </a:pPr>
            <a:r>
              <a:rPr lang="en-GB" sz="2200">
                <a:solidFill>
                  <a:srgbClr val="000000"/>
                </a:solidFill>
                <a:latin typeface="Arial"/>
                <a:ea typeface="Arial"/>
                <a:cs typeface="Arial"/>
                <a:sym typeface="Arial"/>
              </a:rPr>
              <a:t>In this syntax, the </a:t>
            </a:r>
            <a:r>
              <a:rPr lang="en-GB" sz="2200">
                <a:solidFill>
                  <a:srgbClr val="188038"/>
                </a:solidFill>
                <a:latin typeface="Roboto Mono"/>
                <a:ea typeface="Roboto Mono"/>
                <a:cs typeface="Roboto Mono"/>
                <a:sym typeface="Roboto Mono"/>
              </a:rPr>
              <a:t>column_name</a:t>
            </a:r>
            <a:r>
              <a:rPr lang="en-GB" sz="2200">
                <a:solidFill>
                  <a:srgbClr val="000000"/>
                </a:solidFill>
                <a:latin typeface="Arial"/>
                <a:ea typeface="Arial"/>
                <a:cs typeface="Arial"/>
                <a:sym typeface="Arial"/>
              </a:rPr>
              <a:t> argument is the column in the </a:t>
            </a:r>
            <a:r>
              <a:rPr lang="en-GB" sz="2200">
                <a:solidFill>
                  <a:srgbClr val="188038"/>
                </a:solidFill>
                <a:latin typeface="Roboto Mono"/>
                <a:ea typeface="Roboto Mono"/>
                <a:cs typeface="Roboto Mono"/>
                <a:sym typeface="Roboto Mono"/>
              </a:rPr>
              <a:t>table_name</a:t>
            </a:r>
            <a:r>
              <a:rPr lang="en-GB" sz="2200">
                <a:solidFill>
                  <a:srgbClr val="000000"/>
                </a:solidFill>
                <a:latin typeface="Arial"/>
                <a:ea typeface="Arial"/>
                <a:cs typeface="Arial"/>
                <a:sym typeface="Arial"/>
              </a:rPr>
              <a:t> that you wish to find the maximum value of.</a:t>
            </a:r>
            <a:endParaRPr sz="2200">
              <a:solidFill>
                <a:srgbClr val="000000"/>
              </a:solidFill>
              <a:latin typeface="Arial"/>
              <a:ea typeface="Arial"/>
              <a:cs typeface="Arial"/>
              <a:sym typeface="Arial"/>
            </a:endParaRPr>
          </a:p>
          <a:p>
            <a:pPr indent="0" lvl="0" marL="0" rtl="0" algn="l">
              <a:spcBef>
                <a:spcPts val="1200"/>
              </a:spcBef>
              <a:spcAft>
                <a:spcPts val="0"/>
              </a:spcAft>
              <a:buNone/>
            </a:pPr>
            <a:r>
              <a:rPr b="1" lang="en-GB" sz="2200">
                <a:solidFill>
                  <a:srgbClr val="000000"/>
                </a:solidFill>
                <a:latin typeface="Arial"/>
                <a:ea typeface="Arial"/>
                <a:cs typeface="Arial"/>
                <a:sym typeface="Arial"/>
              </a:rPr>
              <a:t>Same </a:t>
            </a:r>
            <a:r>
              <a:rPr b="1" lang="en-GB" sz="2200">
                <a:solidFill>
                  <a:srgbClr val="188038"/>
                </a:solidFill>
                <a:latin typeface="Arial"/>
                <a:ea typeface="Arial"/>
                <a:cs typeface="Arial"/>
                <a:sym typeface="Arial"/>
              </a:rPr>
              <a:t>MIN</a:t>
            </a:r>
            <a:r>
              <a:rPr b="1" lang="en-GB" sz="2200">
                <a:solidFill>
                  <a:srgbClr val="000000"/>
                </a:solidFill>
                <a:latin typeface="Arial"/>
                <a:ea typeface="Arial"/>
                <a:cs typeface="Arial"/>
                <a:sym typeface="Arial"/>
              </a:rPr>
              <a:t> function is used to return the minimum value</a:t>
            </a:r>
            <a:endParaRPr b="1" sz="2200">
              <a:solidFill>
                <a:srgbClr val="000000"/>
              </a:solidFill>
              <a:latin typeface="Arial"/>
              <a:ea typeface="Arial"/>
              <a:cs typeface="Arial"/>
              <a:sym typeface="Arial"/>
            </a:endParaRPr>
          </a:p>
          <a:p>
            <a:pPr indent="0" lvl="0" marL="0" rtl="0" algn="l">
              <a:spcBef>
                <a:spcPts val="1200"/>
              </a:spcBef>
              <a:spcAft>
                <a:spcPts val="1200"/>
              </a:spcAft>
              <a:buNone/>
            </a:pPr>
            <a:r>
              <a:t/>
            </a:r>
            <a:endParaRPr sz="22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5"/>
          <p:cNvSpPr txBox="1"/>
          <p:nvPr>
            <p:ph type="title"/>
          </p:nvPr>
        </p:nvSpPr>
        <p:spPr>
          <a:xfrm>
            <a:off x="729450" y="560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Aggregate Queries :</a:t>
            </a:r>
            <a:endParaRPr/>
          </a:p>
        </p:txBody>
      </p:sp>
      <p:sp>
        <p:nvSpPr>
          <p:cNvPr id="606" name="Google Shape;606;p95"/>
          <p:cNvSpPr txBox="1"/>
          <p:nvPr>
            <p:ph idx="1" type="body"/>
          </p:nvPr>
        </p:nvSpPr>
        <p:spPr>
          <a:xfrm>
            <a:off x="729450" y="14860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GB" sz="1500">
                <a:solidFill>
                  <a:srgbClr val="188038"/>
                </a:solidFill>
                <a:latin typeface="Arial"/>
                <a:ea typeface="Arial"/>
                <a:cs typeface="Arial"/>
                <a:sym typeface="Arial"/>
              </a:rPr>
              <a:t>Group By</a:t>
            </a:r>
            <a:r>
              <a:rPr lang="en-GB" sz="1500">
                <a:solidFill>
                  <a:srgbClr val="000000"/>
                </a:solidFill>
                <a:latin typeface="Arial"/>
                <a:ea typeface="Arial"/>
                <a:cs typeface="Arial"/>
                <a:sym typeface="Arial"/>
              </a:rPr>
              <a:t> is an SQL clause that arranges identical data into groups. It is often used with aggregate functions (COUNT, MAX, MIN, SUM, AVG) to group the result-set by one or multiple columns.</a:t>
            </a:r>
            <a:endParaRPr sz="1700"/>
          </a:p>
        </p:txBody>
      </p:sp>
      <p:pic>
        <p:nvPicPr>
          <p:cNvPr id="607" name="Google Shape;607;p95"/>
          <p:cNvPicPr preferRelativeResize="0"/>
          <p:nvPr/>
        </p:nvPicPr>
        <p:blipFill>
          <a:blip r:embed="rId3">
            <a:alphaModFix/>
          </a:blip>
          <a:stretch>
            <a:fillRect/>
          </a:stretch>
        </p:blipFill>
        <p:spPr>
          <a:xfrm>
            <a:off x="1946750" y="2516850"/>
            <a:ext cx="4879276" cy="10169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ph idx="1" type="body"/>
          </p:nvPr>
        </p:nvSpPr>
        <p:spPr>
          <a:xfrm>
            <a:off x="654900" y="771200"/>
            <a:ext cx="7834200" cy="2646300"/>
          </a:xfrm>
          <a:prstGeom prst="rect">
            <a:avLst/>
          </a:prstGeom>
        </p:spPr>
        <p:txBody>
          <a:bodyPr anchorCtr="0" anchor="t" bIns="91425" lIns="91425" spcFirstLastPara="1" rIns="91425" wrap="square" tIns="91425">
            <a:normAutofit lnSpcReduction="20000"/>
          </a:bodyPr>
          <a:lstStyle/>
          <a:p>
            <a:pPr indent="0" lvl="0" marL="0" rtl="0" algn="l">
              <a:spcBef>
                <a:spcPts val="2400"/>
              </a:spcBef>
              <a:spcAft>
                <a:spcPts val="0"/>
              </a:spcAft>
              <a:buNone/>
            </a:pPr>
            <a:r>
              <a:rPr b="1" lang="en-GB" sz="2300">
                <a:solidFill>
                  <a:srgbClr val="000000"/>
                </a:solidFill>
                <a:latin typeface="Arial"/>
                <a:ea typeface="Arial"/>
                <a:cs typeface="Arial"/>
                <a:sym typeface="Arial"/>
              </a:rPr>
              <a:t>HAVING</a:t>
            </a:r>
            <a:endParaRPr b="1" sz="2300">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000000"/>
                </a:solidFill>
                <a:latin typeface="Arial"/>
                <a:ea typeface="Arial"/>
                <a:cs typeface="Arial"/>
                <a:sym typeface="Arial"/>
              </a:rPr>
              <a:t>The </a:t>
            </a:r>
            <a:r>
              <a:rPr lang="en-GB">
                <a:solidFill>
                  <a:srgbClr val="188038"/>
                </a:solidFill>
                <a:latin typeface="Roboto Mono"/>
                <a:ea typeface="Roboto Mono"/>
                <a:cs typeface="Roboto Mono"/>
                <a:sym typeface="Roboto Mono"/>
              </a:rPr>
              <a:t>HAVING</a:t>
            </a:r>
            <a:r>
              <a:rPr lang="en-GB">
                <a:solidFill>
                  <a:srgbClr val="000000"/>
                </a:solidFill>
                <a:latin typeface="Arial"/>
                <a:ea typeface="Arial"/>
                <a:cs typeface="Arial"/>
                <a:sym typeface="Arial"/>
              </a:rPr>
              <a:t> clause is used in combination with the </a:t>
            </a:r>
            <a:r>
              <a:rPr lang="en-GB">
                <a:solidFill>
                  <a:srgbClr val="188038"/>
                </a:solidFill>
                <a:latin typeface="Roboto Mono"/>
                <a:ea typeface="Roboto Mono"/>
                <a:cs typeface="Roboto Mono"/>
                <a:sym typeface="Roboto Mono"/>
              </a:rPr>
              <a:t>GROUP BY</a:t>
            </a:r>
            <a:r>
              <a:rPr lang="en-GB">
                <a:solidFill>
                  <a:srgbClr val="000000"/>
                </a:solidFill>
                <a:latin typeface="Arial"/>
                <a:ea typeface="Arial"/>
                <a:cs typeface="Arial"/>
                <a:sym typeface="Arial"/>
              </a:rPr>
              <a:t> clause to filter the results of </a:t>
            </a:r>
            <a:r>
              <a:rPr lang="en-GB">
                <a:solidFill>
                  <a:srgbClr val="188038"/>
                </a:solidFill>
                <a:latin typeface="Roboto Mono"/>
                <a:ea typeface="Roboto Mono"/>
                <a:cs typeface="Roboto Mono"/>
                <a:sym typeface="Roboto Mono"/>
              </a:rPr>
              <a:t>GROUP BY</a:t>
            </a:r>
            <a:r>
              <a:rPr lang="en-GB">
                <a:solidFill>
                  <a:srgbClr val="000000"/>
                </a:solidFill>
                <a:latin typeface="Arial"/>
                <a:ea typeface="Arial"/>
                <a:cs typeface="Arial"/>
                <a:sym typeface="Arial"/>
              </a:rPr>
              <a:t>. It is used to mention conditions on the group functions, like </a:t>
            </a:r>
            <a:r>
              <a:rPr lang="en-GB">
                <a:solidFill>
                  <a:srgbClr val="188038"/>
                </a:solidFill>
                <a:latin typeface="Roboto Mono"/>
                <a:ea typeface="Roboto Mono"/>
                <a:cs typeface="Roboto Mono"/>
                <a:sym typeface="Roboto Mono"/>
              </a:rPr>
              <a:t>SUM</a:t>
            </a:r>
            <a:r>
              <a:rPr lang="en-GB">
                <a:solidFill>
                  <a:srgbClr val="000000"/>
                </a:solidFill>
                <a:latin typeface="Arial"/>
                <a:ea typeface="Arial"/>
                <a:cs typeface="Arial"/>
                <a:sym typeface="Arial"/>
              </a:rPr>
              <a:t>, </a:t>
            </a:r>
            <a:r>
              <a:rPr lang="en-GB">
                <a:solidFill>
                  <a:srgbClr val="188038"/>
                </a:solidFill>
                <a:latin typeface="Roboto Mono"/>
                <a:ea typeface="Roboto Mono"/>
                <a:cs typeface="Roboto Mono"/>
                <a:sym typeface="Roboto Mono"/>
              </a:rPr>
              <a:t>COUNT</a:t>
            </a:r>
            <a:r>
              <a:rPr lang="en-GB">
                <a:solidFill>
                  <a:srgbClr val="000000"/>
                </a:solidFill>
                <a:latin typeface="Arial"/>
                <a:ea typeface="Arial"/>
                <a:cs typeface="Arial"/>
                <a:sym typeface="Arial"/>
              </a:rPr>
              <a:t>, </a:t>
            </a:r>
            <a:r>
              <a:rPr lang="en-GB">
                <a:solidFill>
                  <a:srgbClr val="188038"/>
                </a:solidFill>
                <a:latin typeface="Roboto Mono"/>
                <a:ea typeface="Roboto Mono"/>
                <a:cs typeface="Roboto Mono"/>
                <a:sym typeface="Roboto Mono"/>
              </a:rPr>
              <a:t>AVG</a:t>
            </a:r>
            <a:r>
              <a:rPr lang="en-GB">
                <a:solidFill>
                  <a:srgbClr val="000000"/>
                </a:solidFill>
                <a:latin typeface="Arial"/>
                <a:ea typeface="Arial"/>
                <a:cs typeface="Arial"/>
                <a:sym typeface="Arial"/>
              </a:rPr>
              <a:t>, </a:t>
            </a:r>
            <a:r>
              <a:rPr lang="en-GB">
                <a:solidFill>
                  <a:srgbClr val="188038"/>
                </a:solidFill>
                <a:latin typeface="Roboto Mono"/>
                <a:ea typeface="Roboto Mono"/>
                <a:cs typeface="Roboto Mono"/>
                <a:sym typeface="Roboto Mono"/>
              </a:rPr>
              <a:t>MAX</a:t>
            </a:r>
            <a:r>
              <a:rPr lang="en-GB">
                <a:solidFill>
                  <a:srgbClr val="000000"/>
                </a:solidFill>
                <a:latin typeface="Arial"/>
                <a:ea typeface="Arial"/>
                <a:cs typeface="Arial"/>
                <a:sym typeface="Arial"/>
              </a:rPr>
              <a:t> or </a:t>
            </a:r>
            <a:r>
              <a:rPr lang="en-GB">
                <a:solidFill>
                  <a:srgbClr val="188038"/>
                </a:solidFill>
                <a:latin typeface="Roboto Mono"/>
                <a:ea typeface="Roboto Mono"/>
                <a:cs typeface="Roboto Mono"/>
                <a:sym typeface="Roboto Mono"/>
              </a:rPr>
              <a:t>MIN</a:t>
            </a:r>
            <a:r>
              <a:rPr lang="en-GB">
                <a:solidFill>
                  <a:srgbClr val="000000"/>
                </a:solidFill>
                <a:latin typeface="Arial"/>
                <a:ea typeface="Arial"/>
                <a:cs typeface="Arial"/>
                <a:sym typeface="Arial"/>
              </a:rPr>
              <a:t>.</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000000"/>
                </a:solidFill>
                <a:latin typeface="Arial"/>
                <a:ea typeface="Arial"/>
                <a:cs typeface="Arial"/>
                <a:sym typeface="Arial"/>
              </a:rPr>
              <a:t>It’s important to note that where </a:t>
            </a:r>
            <a:r>
              <a:rPr lang="en-GB">
                <a:solidFill>
                  <a:srgbClr val="188038"/>
                </a:solidFill>
                <a:latin typeface="Roboto Mono"/>
                <a:ea typeface="Roboto Mono"/>
                <a:cs typeface="Roboto Mono"/>
                <a:sym typeface="Roboto Mono"/>
              </a:rPr>
              <a:t>WHERE</a:t>
            </a:r>
            <a:r>
              <a:rPr lang="en-GB">
                <a:solidFill>
                  <a:srgbClr val="000000"/>
                </a:solidFill>
                <a:latin typeface="Arial"/>
                <a:ea typeface="Arial"/>
                <a:cs typeface="Arial"/>
                <a:sym typeface="Arial"/>
              </a:rPr>
              <a:t> clause introduces conditions on individual rows, </a:t>
            </a:r>
            <a:r>
              <a:rPr lang="en-GB">
                <a:solidFill>
                  <a:srgbClr val="188038"/>
                </a:solidFill>
                <a:latin typeface="Roboto Mono"/>
                <a:ea typeface="Roboto Mono"/>
                <a:cs typeface="Roboto Mono"/>
                <a:sym typeface="Roboto Mono"/>
              </a:rPr>
              <a:t>HAVING</a:t>
            </a:r>
            <a:r>
              <a:rPr lang="en-GB">
                <a:solidFill>
                  <a:srgbClr val="000000"/>
                </a:solidFill>
                <a:latin typeface="Arial"/>
                <a:ea typeface="Arial"/>
                <a:cs typeface="Arial"/>
                <a:sym typeface="Arial"/>
              </a:rPr>
              <a:t> introduces conditions on groups created by the </a:t>
            </a:r>
            <a:r>
              <a:rPr lang="en-GB">
                <a:solidFill>
                  <a:srgbClr val="188038"/>
                </a:solidFill>
                <a:latin typeface="Roboto Mono"/>
                <a:ea typeface="Roboto Mono"/>
                <a:cs typeface="Roboto Mono"/>
                <a:sym typeface="Roboto Mono"/>
              </a:rPr>
              <a:t>GROUP BY</a:t>
            </a:r>
            <a:r>
              <a:rPr lang="en-GB">
                <a:solidFill>
                  <a:srgbClr val="000000"/>
                </a:solidFill>
                <a:latin typeface="Arial"/>
                <a:ea typeface="Arial"/>
                <a:cs typeface="Arial"/>
                <a:sym typeface="Arial"/>
              </a:rPr>
              <a:t> clause.</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000000"/>
                </a:solidFill>
                <a:latin typeface="Arial"/>
                <a:ea typeface="Arial"/>
                <a:cs typeface="Arial"/>
                <a:sym typeface="Arial"/>
              </a:rPr>
              <a:t>Also note, </a:t>
            </a:r>
            <a:r>
              <a:rPr lang="en-GB">
                <a:solidFill>
                  <a:srgbClr val="188038"/>
                </a:solidFill>
                <a:latin typeface="Roboto Mono"/>
                <a:ea typeface="Roboto Mono"/>
                <a:cs typeface="Roboto Mono"/>
                <a:sym typeface="Roboto Mono"/>
              </a:rPr>
              <a:t>HAVING</a:t>
            </a:r>
            <a:r>
              <a:rPr lang="en-GB">
                <a:solidFill>
                  <a:srgbClr val="000000"/>
                </a:solidFill>
                <a:latin typeface="Arial"/>
                <a:ea typeface="Arial"/>
                <a:cs typeface="Arial"/>
                <a:sym typeface="Arial"/>
              </a:rPr>
              <a:t> applies to summarized group records, whereas </a:t>
            </a:r>
            <a:r>
              <a:rPr lang="en-GB">
                <a:solidFill>
                  <a:srgbClr val="188038"/>
                </a:solidFill>
                <a:latin typeface="Roboto Mono"/>
                <a:ea typeface="Roboto Mono"/>
                <a:cs typeface="Roboto Mono"/>
                <a:sym typeface="Roboto Mono"/>
              </a:rPr>
              <a:t>WHERE</a:t>
            </a:r>
            <a:r>
              <a:rPr lang="en-GB">
                <a:solidFill>
                  <a:srgbClr val="000000"/>
                </a:solidFill>
                <a:latin typeface="Arial"/>
                <a:ea typeface="Arial"/>
                <a:cs typeface="Arial"/>
                <a:sym typeface="Arial"/>
              </a:rPr>
              <a:t> applies to individual records.</a:t>
            </a:r>
            <a:endParaRPr>
              <a:solidFill>
                <a:srgbClr val="000000"/>
              </a:solidFill>
              <a:latin typeface="Arial"/>
              <a:ea typeface="Arial"/>
              <a:cs typeface="Arial"/>
              <a:sym typeface="Arial"/>
            </a:endParaRPr>
          </a:p>
          <a:p>
            <a:pPr indent="0" lvl="0" marL="0" rtl="0" algn="l">
              <a:spcBef>
                <a:spcPts val="1200"/>
              </a:spcBef>
              <a:spcAft>
                <a:spcPts val="0"/>
              </a:spcAft>
              <a:buNone/>
            </a:pPr>
            <a:r>
              <a:rPr lang="en-GB">
                <a:solidFill>
                  <a:srgbClr val="000000"/>
                </a:solidFill>
                <a:latin typeface="Arial"/>
                <a:ea typeface="Arial"/>
                <a:cs typeface="Arial"/>
                <a:sym typeface="Arial"/>
              </a:rPr>
              <a:t>Syntax:</a:t>
            </a:r>
            <a:endParaRPr>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pic>
        <p:nvPicPr>
          <p:cNvPr id="613" name="Google Shape;613;p96"/>
          <p:cNvPicPr preferRelativeResize="0"/>
          <p:nvPr/>
        </p:nvPicPr>
        <p:blipFill>
          <a:blip r:embed="rId3">
            <a:alphaModFix/>
          </a:blip>
          <a:stretch>
            <a:fillRect/>
          </a:stretch>
        </p:blipFill>
        <p:spPr>
          <a:xfrm>
            <a:off x="2467125" y="3356475"/>
            <a:ext cx="4669351" cy="16039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97"/>
          <p:cNvSpPr txBox="1"/>
          <p:nvPr>
            <p:ph type="title"/>
          </p:nvPr>
        </p:nvSpPr>
        <p:spPr>
          <a:xfrm>
            <a:off x="575375" y="586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SQL - Aggregate Functions</a:t>
            </a:r>
            <a:endParaRPr/>
          </a:p>
        </p:txBody>
      </p:sp>
      <p:sp>
        <p:nvSpPr>
          <p:cNvPr id="619" name="Google Shape;619;p97"/>
          <p:cNvSpPr txBox="1"/>
          <p:nvPr>
            <p:ph idx="1" type="body"/>
          </p:nvPr>
        </p:nvSpPr>
        <p:spPr>
          <a:xfrm>
            <a:off x="575375" y="1441200"/>
            <a:ext cx="7841100" cy="188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https://docs.google.com/forms/d/e/1FAIpQLScb0Z9isbPMV5-cGyiRCZUd3-aXrqRty2TIH8Ec3MLTr91TPQ/viewform?usp=sf_link</a:t>
            </a:r>
            <a:endParaRPr sz="1100"/>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GB" sz="1500"/>
              <a:t>SELECT AVG(age) AS average_age FROM student;</a:t>
            </a:r>
            <a:endParaRPr sz="1500"/>
          </a:p>
          <a:p>
            <a:pPr indent="-323850" lvl="0" marL="457200" rtl="0" algn="l">
              <a:spcBef>
                <a:spcPts val="0"/>
              </a:spcBef>
              <a:spcAft>
                <a:spcPts val="0"/>
              </a:spcAft>
              <a:buSzPts val="1500"/>
              <a:buAutoNum type="arabicPeriod"/>
            </a:pPr>
            <a:r>
              <a:rPr lang="en-GB" sz="1500"/>
              <a:t>SELECT MAX(marks) AS max_marks_math FROM student WHERE course = 'Math';</a:t>
            </a:r>
            <a:endParaRPr sz="1500"/>
          </a:p>
          <a:p>
            <a:pPr indent="-323850" lvl="0" marL="457200" rtl="0" algn="l">
              <a:spcBef>
                <a:spcPts val="0"/>
              </a:spcBef>
              <a:spcAft>
                <a:spcPts val="0"/>
              </a:spcAft>
              <a:buSzPts val="1500"/>
              <a:buAutoNum type="arabicPeriod"/>
            </a:pPr>
            <a:r>
              <a:rPr lang="en-GB" sz="1500"/>
              <a:t>SELECT course, COUNT(*) AS num_students FROM student GROUP BY course;</a:t>
            </a:r>
            <a:endParaRPr sz="1500"/>
          </a:p>
          <a:p>
            <a:pPr indent="-323850" lvl="0" marL="457200" rtl="0" algn="l">
              <a:spcBef>
                <a:spcPts val="0"/>
              </a:spcBef>
              <a:spcAft>
                <a:spcPts val="0"/>
              </a:spcAft>
              <a:buSzPts val="1500"/>
              <a:buAutoNum type="arabicPeriod"/>
            </a:pPr>
            <a:r>
              <a:rPr lang="en-GB" sz="1500"/>
              <a:t>SELECT name, SUM(marks) AS total_marks FROM student GROUP BY name;</a:t>
            </a:r>
            <a:endParaRPr sz="1500"/>
          </a:p>
          <a:p>
            <a:pPr indent="-323850" lvl="0" marL="457200" rtl="0" algn="l">
              <a:spcBef>
                <a:spcPts val="0"/>
              </a:spcBef>
              <a:spcAft>
                <a:spcPts val="0"/>
              </a:spcAft>
              <a:buSzPts val="1500"/>
              <a:buAutoNum type="arabicPeriod"/>
            </a:pPr>
            <a:r>
              <a:rPr lang="en-GB" sz="1500"/>
              <a:t>SELECT name, age FROM student ORDER BY age DESC LIMIT 1;</a:t>
            </a:r>
            <a:endParaRPr sz="1500"/>
          </a:p>
          <a:p>
            <a:pPr indent="-323850" lvl="0" marL="457200" rtl="0" algn="l">
              <a:spcBef>
                <a:spcPts val="0"/>
              </a:spcBef>
              <a:spcAft>
                <a:spcPts val="0"/>
              </a:spcAft>
              <a:buSzPts val="1500"/>
              <a:buAutoNum type="arabicPeriod"/>
            </a:pPr>
            <a:r>
              <a:rPr lang="en-GB" sz="1500"/>
              <a:t>SELECT course, AVG(marks) AS avg_marks FROM student GROUP BY course</a:t>
            </a:r>
            <a:endParaRPr sz="15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9"/>
          <p:cNvSpPr txBox="1"/>
          <p:nvPr>
            <p:ph type="title"/>
          </p:nvPr>
        </p:nvSpPr>
        <p:spPr>
          <a:xfrm>
            <a:off x="729450" y="6212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Interview Stuff (Excited ?)</a:t>
            </a:r>
            <a:endParaRPr/>
          </a:p>
        </p:txBody>
      </p:sp>
      <p:pic>
        <p:nvPicPr>
          <p:cNvPr id="630" name="Google Shape;630;p99"/>
          <p:cNvPicPr preferRelativeResize="0"/>
          <p:nvPr/>
        </p:nvPicPr>
        <p:blipFill>
          <a:blip r:embed="rId3">
            <a:alphaModFix/>
          </a:blip>
          <a:stretch>
            <a:fillRect/>
          </a:stretch>
        </p:blipFill>
        <p:spPr>
          <a:xfrm>
            <a:off x="819475" y="1099600"/>
            <a:ext cx="7302150" cy="1777275"/>
          </a:xfrm>
          <a:prstGeom prst="rect">
            <a:avLst/>
          </a:prstGeom>
          <a:noFill/>
          <a:ln>
            <a:noFill/>
          </a:ln>
        </p:spPr>
      </p:pic>
      <p:sp>
        <p:nvSpPr>
          <p:cNvPr id="631" name="Google Shape;631;p99"/>
          <p:cNvSpPr txBox="1"/>
          <p:nvPr/>
        </p:nvSpPr>
        <p:spPr>
          <a:xfrm>
            <a:off x="1002550" y="3173275"/>
            <a:ext cx="7415700" cy="1830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list the number of customers in each country and sorts the result set from high to low.</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GB" sz="1300">
                <a:solidFill>
                  <a:schemeClr val="accent1"/>
                </a:solidFill>
                <a:latin typeface="Lato"/>
                <a:ea typeface="Lato"/>
                <a:cs typeface="Lato"/>
                <a:sym typeface="Lato"/>
              </a:rPr>
              <a:t>lists the number of customers in each country and sorts the result set from high to low having the count of customers greater than 1.</a:t>
            </a:r>
            <a:endParaRPr sz="1300">
              <a:solidFill>
                <a:schemeClr val="accent1"/>
              </a:solidFill>
              <a:latin typeface="Lato"/>
              <a:ea typeface="Lato"/>
              <a:cs typeface="Lato"/>
              <a:sym typeface="Lato"/>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0"/>
          <p:cNvSpPr txBox="1"/>
          <p:nvPr>
            <p:ph type="title"/>
          </p:nvPr>
        </p:nvSpPr>
        <p:spPr>
          <a:xfrm>
            <a:off x="631750" y="586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IN Operator</a:t>
            </a:r>
            <a:endParaRPr/>
          </a:p>
        </p:txBody>
      </p:sp>
      <p:pic>
        <p:nvPicPr>
          <p:cNvPr id="637" name="Google Shape;637;p100"/>
          <p:cNvPicPr preferRelativeResize="0"/>
          <p:nvPr/>
        </p:nvPicPr>
        <p:blipFill>
          <a:blip r:embed="rId3">
            <a:alphaModFix/>
          </a:blip>
          <a:stretch>
            <a:fillRect/>
          </a:stretch>
        </p:blipFill>
        <p:spPr>
          <a:xfrm>
            <a:off x="431375" y="1378550"/>
            <a:ext cx="8839199" cy="326370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1"/>
          <p:cNvSpPr txBox="1"/>
          <p:nvPr>
            <p:ph type="title"/>
          </p:nvPr>
        </p:nvSpPr>
        <p:spPr>
          <a:xfrm>
            <a:off x="729450" y="568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LIKE Operator</a:t>
            </a:r>
            <a:endParaRPr/>
          </a:p>
        </p:txBody>
      </p:sp>
      <p:pic>
        <p:nvPicPr>
          <p:cNvPr id="643" name="Google Shape;643;p101"/>
          <p:cNvPicPr preferRelativeResize="0"/>
          <p:nvPr/>
        </p:nvPicPr>
        <p:blipFill>
          <a:blip r:embed="rId3">
            <a:alphaModFix/>
          </a:blip>
          <a:stretch>
            <a:fillRect/>
          </a:stretch>
        </p:blipFill>
        <p:spPr>
          <a:xfrm>
            <a:off x="623175" y="1282675"/>
            <a:ext cx="7502346" cy="3734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2"/>
          <p:cNvSpPr txBox="1"/>
          <p:nvPr>
            <p:ph type="title"/>
          </p:nvPr>
        </p:nvSpPr>
        <p:spPr>
          <a:xfrm>
            <a:off x="727650" y="5863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NULL Operator</a:t>
            </a:r>
            <a:endParaRPr/>
          </a:p>
        </p:txBody>
      </p:sp>
      <p:pic>
        <p:nvPicPr>
          <p:cNvPr id="649" name="Google Shape;649;p102"/>
          <p:cNvPicPr preferRelativeResize="0"/>
          <p:nvPr/>
        </p:nvPicPr>
        <p:blipFill>
          <a:blip r:embed="rId3">
            <a:alphaModFix/>
          </a:blip>
          <a:stretch>
            <a:fillRect/>
          </a:stretch>
        </p:blipFill>
        <p:spPr>
          <a:xfrm>
            <a:off x="553275" y="1399100"/>
            <a:ext cx="8590726" cy="1172650"/>
          </a:xfrm>
          <a:prstGeom prst="rect">
            <a:avLst/>
          </a:prstGeom>
          <a:noFill/>
          <a:ln>
            <a:noFill/>
          </a:ln>
        </p:spPr>
      </p:pic>
      <p:pic>
        <p:nvPicPr>
          <p:cNvPr id="650" name="Google Shape;650;p102"/>
          <p:cNvPicPr preferRelativeResize="0"/>
          <p:nvPr/>
        </p:nvPicPr>
        <p:blipFill>
          <a:blip r:embed="rId4">
            <a:alphaModFix/>
          </a:blip>
          <a:stretch>
            <a:fillRect/>
          </a:stretch>
        </p:blipFill>
        <p:spPr>
          <a:xfrm>
            <a:off x="553275" y="2619525"/>
            <a:ext cx="8590727" cy="2021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729450" y="5887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2400">
                <a:latin typeface="Lato"/>
                <a:ea typeface="Lato"/>
                <a:cs typeface="Lato"/>
                <a:sym typeface="Lato"/>
              </a:rPr>
              <a:t>Database Environment</a:t>
            </a:r>
            <a:endParaRPr sz="2400">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
        <p:nvSpPr>
          <p:cNvPr id="144" name="Google Shape;144;p22"/>
          <p:cNvSpPr txBox="1"/>
          <p:nvPr>
            <p:ph idx="1" type="body"/>
          </p:nvPr>
        </p:nvSpPr>
        <p:spPr>
          <a:xfrm>
            <a:off x="676025" y="1624875"/>
            <a:ext cx="3338700" cy="25680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5E696C"/>
              </a:buClr>
              <a:buSzPts val="1200"/>
              <a:buChar char="●"/>
            </a:pPr>
            <a:r>
              <a:rPr lang="en-GB" sz="1200">
                <a:solidFill>
                  <a:srgbClr val="5E696C"/>
                </a:solidFill>
              </a:rPr>
              <a:t>An </a:t>
            </a:r>
            <a:r>
              <a:rPr b="1" lang="en-GB" sz="1200">
                <a:solidFill>
                  <a:srgbClr val="5E696C"/>
                </a:solidFill>
              </a:rPr>
              <a:t>Application Program </a:t>
            </a:r>
            <a:r>
              <a:rPr lang="en-GB" sz="1200">
                <a:solidFill>
                  <a:srgbClr val="5E696C"/>
                </a:solidFill>
              </a:rPr>
              <a:t>accesses the database by sending queries or requests for data to the DBMS</a:t>
            </a:r>
            <a:endParaRPr sz="1200">
              <a:solidFill>
                <a:srgbClr val="5E696C"/>
              </a:solidFill>
            </a:endParaRPr>
          </a:p>
          <a:p>
            <a:pPr indent="0" lvl="0" marL="457200" rtl="0" algn="l">
              <a:spcBef>
                <a:spcPts val="1200"/>
              </a:spcBef>
              <a:spcAft>
                <a:spcPts val="0"/>
              </a:spcAft>
              <a:buNone/>
            </a:pPr>
            <a:r>
              <a:t/>
            </a:r>
            <a:endParaRPr sz="1200">
              <a:solidFill>
                <a:srgbClr val="5E696C"/>
              </a:solidFill>
            </a:endParaRPr>
          </a:p>
          <a:p>
            <a:pPr indent="-304800" lvl="0" marL="457200" rtl="0" algn="l">
              <a:spcBef>
                <a:spcPts val="1200"/>
              </a:spcBef>
              <a:spcAft>
                <a:spcPts val="0"/>
              </a:spcAft>
              <a:buClr>
                <a:srgbClr val="5E696C"/>
              </a:buClr>
              <a:buSzPts val="1200"/>
              <a:buChar char="●"/>
            </a:pPr>
            <a:r>
              <a:rPr lang="en-GB" sz="1200">
                <a:solidFill>
                  <a:srgbClr val="5E696C"/>
                </a:solidFill>
              </a:rPr>
              <a:t>A </a:t>
            </a:r>
            <a:r>
              <a:rPr b="1" lang="en-GB" sz="1200">
                <a:solidFill>
                  <a:srgbClr val="5E696C"/>
                </a:solidFill>
              </a:rPr>
              <a:t>Query</a:t>
            </a:r>
            <a:r>
              <a:rPr lang="en-GB" sz="1200">
                <a:solidFill>
                  <a:srgbClr val="5E696C"/>
                </a:solidFill>
              </a:rPr>
              <a:t>  typically causes some data to be retrieved; a transaction may cause some data to be read and some data to be written into the database.</a:t>
            </a:r>
            <a:endParaRPr sz="1200">
              <a:solidFill>
                <a:srgbClr val="5E696C"/>
              </a:solidFill>
            </a:endParaRPr>
          </a:p>
          <a:p>
            <a:pPr indent="0" lvl="0" marL="0" rtl="0" algn="l">
              <a:spcBef>
                <a:spcPts val="1200"/>
              </a:spcBef>
              <a:spcAft>
                <a:spcPts val="1200"/>
              </a:spcAft>
              <a:buNone/>
            </a:pPr>
            <a:r>
              <a:t/>
            </a:r>
            <a:endParaRPr/>
          </a:p>
        </p:txBody>
      </p:sp>
      <p:pic>
        <p:nvPicPr>
          <p:cNvPr id="145" name="Google Shape;145;p22"/>
          <p:cNvPicPr preferRelativeResize="0"/>
          <p:nvPr/>
        </p:nvPicPr>
        <p:blipFill>
          <a:blip r:embed="rId3">
            <a:alphaModFix/>
          </a:blip>
          <a:stretch>
            <a:fillRect/>
          </a:stretch>
        </p:blipFill>
        <p:spPr>
          <a:xfrm>
            <a:off x="4166075" y="588700"/>
            <a:ext cx="4904925" cy="441837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03"/>
          <p:cNvSpPr txBox="1"/>
          <p:nvPr>
            <p:ph type="title"/>
          </p:nvPr>
        </p:nvSpPr>
        <p:spPr>
          <a:xfrm>
            <a:off x="729450" y="6299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SQL - NULL, LIKE, IN</a:t>
            </a:r>
            <a:endParaRPr/>
          </a:p>
        </p:txBody>
      </p:sp>
      <p:sp>
        <p:nvSpPr>
          <p:cNvPr id="656" name="Google Shape;656;p103"/>
          <p:cNvSpPr txBox="1"/>
          <p:nvPr>
            <p:ph idx="1" type="body"/>
          </p:nvPr>
        </p:nvSpPr>
        <p:spPr>
          <a:xfrm>
            <a:off x="729450" y="151222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Consider the student database with columns : [id, name, course, marks, age]</a:t>
            </a:r>
            <a:endParaRPr/>
          </a:p>
          <a:p>
            <a:pPr indent="-311150" lvl="0" marL="457200" rtl="0" algn="l">
              <a:spcBef>
                <a:spcPts val="1200"/>
              </a:spcBef>
              <a:spcAft>
                <a:spcPts val="0"/>
              </a:spcAft>
              <a:buSzPts val="1300"/>
              <a:buAutoNum type="arabicPeriod"/>
            </a:pPr>
            <a:r>
              <a:rPr lang="en-GB"/>
              <a:t>Retrieve the names of students who are enrolled in either 'Math' or 'English' courses.</a:t>
            </a:r>
            <a:endParaRPr/>
          </a:p>
          <a:p>
            <a:pPr indent="-311150" lvl="0" marL="457200" rtl="0" algn="l">
              <a:spcBef>
                <a:spcPts val="0"/>
              </a:spcBef>
              <a:spcAft>
                <a:spcPts val="0"/>
              </a:spcAft>
              <a:buSzPts val="1300"/>
              <a:buAutoNum type="arabicPeriod"/>
            </a:pPr>
            <a:r>
              <a:rPr lang="en-GB"/>
              <a:t>Retrieve the names of students whose names start with the prefix 'J'.</a:t>
            </a:r>
            <a:endParaRPr/>
          </a:p>
          <a:p>
            <a:pPr indent="-311150" lvl="0" marL="457200" rtl="0" algn="l">
              <a:spcBef>
                <a:spcPts val="0"/>
              </a:spcBef>
              <a:spcAft>
                <a:spcPts val="0"/>
              </a:spcAft>
              <a:buSzPts val="1300"/>
              <a:buAutoNum type="arabicPeriod"/>
            </a:pPr>
            <a:r>
              <a:rPr lang="en-GB"/>
              <a:t>Retrieve  students who do not have an address specified in the database.</a:t>
            </a:r>
            <a:endParaRPr/>
          </a:p>
          <a:p>
            <a:pPr indent="-311150" lvl="0" marL="457200" rtl="0" algn="l">
              <a:spcBef>
                <a:spcPts val="0"/>
              </a:spcBef>
              <a:spcAft>
                <a:spcPts val="0"/>
              </a:spcAft>
              <a:buSzPts val="1300"/>
              <a:buAutoNum type="arabicPeriod"/>
            </a:pPr>
            <a:r>
              <a:rPr lang="en-GB"/>
              <a:t>Retrieve the names of students who have the word 'Science' anywhere in their course name.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Ans : </a:t>
            </a:r>
            <a:endParaRPr/>
          </a:p>
        </p:txBody>
      </p:sp>
      <p:sp>
        <p:nvSpPr>
          <p:cNvPr id="662" name="Google Shape;662;p104"/>
          <p:cNvSpPr txBox="1"/>
          <p:nvPr>
            <p:ph idx="1" type="body"/>
          </p:nvPr>
        </p:nvSpPr>
        <p:spPr>
          <a:xfrm>
            <a:off x="729450" y="2078875"/>
            <a:ext cx="7688700" cy="1382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GB" sz="1500"/>
              <a:t>SELECT name FROM student WHERE course IN ('Math', 'English');</a:t>
            </a:r>
            <a:endParaRPr sz="1500"/>
          </a:p>
          <a:p>
            <a:pPr indent="-323850" lvl="0" marL="457200" rtl="0" algn="l">
              <a:spcBef>
                <a:spcPts val="0"/>
              </a:spcBef>
              <a:spcAft>
                <a:spcPts val="0"/>
              </a:spcAft>
              <a:buSzPts val="1500"/>
              <a:buAutoNum type="arabicPeriod"/>
            </a:pPr>
            <a:r>
              <a:rPr lang="en-GB" sz="1500"/>
              <a:t>SELECT name FROM student WHERE name LIKE 'J%';</a:t>
            </a:r>
            <a:endParaRPr sz="1500"/>
          </a:p>
          <a:p>
            <a:pPr indent="-323850" lvl="0" marL="457200" rtl="0" algn="l">
              <a:spcBef>
                <a:spcPts val="0"/>
              </a:spcBef>
              <a:spcAft>
                <a:spcPts val="0"/>
              </a:spcAft>
              <a:buSzPts val="1500"/>
              <a:buAutoNum type="arabicPeriod"/>
            </a:pPr>
            <a:r>
              <a:rPr lang="en-GB" sz="1500"/>
              <a:t>SELECT name FROM student WHERE address IS NULL;</a:t>
            </a:r>
            <a:endParaRPr sz="1500"/>
          </a:p>
          <a:p>
            <a:pPr indent="-323850" lvl="0" marL="457200" rtl="0" algn="l">
              <a:spcBef>
                <a:spcPts val="0"/>
              </a:spcBef>
              <a:spcAft>
                <a:spcPts val="0"/>
              </a:spcAft>
              <a:buSzPts val="1500"/>
              <a:buAutoNum type="arabicPeriod"/>
            </a:pPr>
            <a:r>
              <a:rPr lang="en-GB" sz="1500"/>
              <a:t>SELECT name FROM student WHERE course LIKE '%Science%';</a:t>
            </a:r>
            <a:endParaRPr sz="150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5"/>
          <p:cNvSpPr txBox="1"/>
          <p:nvPr>
            <p:ph type="title"/>
          </p:nvPr>
        </p:nvSpPr>
        <p:spPr>
          <a:xfrm>
            <a:off x="729450" y="56020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Advanced SQL Functions - (String Fns)</a:t>
            </a:r>
            <a:endParaRPr/>
          </a:p>
        </p:txBody>
      </p:sp>
      <p:pic>
        <p:nvPicPr>
          <p:cNvPr id="668" name="Google Shape;668;p105"/>
          <p:cNvPicPr preferRelativeResize="0"/>
          <p:nvPr/>
        </p:nvPicPr>
        <p:blipFill>
          <a:blip r:embed="rId3">
            <a:alphaModFix/>
          </a:blip>
          <a:stretch>
            <a:fillRect/>
          </a:stretch>
        </p:blipFill>
        <p:spPr>
          <a:xfrm>
            <a:off x="802025" y="1987650"/>
            <a:ext cx="5980426" cy="195279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6"/>
          <p:cNvSpPr txBox="1"/>
          <p:nvPr>
            <p:ph type="title"/>
          </p:nvPr>
        </p:nvSpPr>
        <p:spPr>
          <a:xfrm>
            <a:off x="771375" y="6125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SUBSTRING</a:t>
            </a:r>
            <a:endParaRPr/>
          </a:p>
        </p:txBody>
      </p:sp>
      <p:pic>
        <p:nvPicPr>
          <p:cNvPr id="674" name="Google Shape;674;p106"/>
          <p:cNvPicPr preferRelativeResize="0"/>
          <p:nvPr/>
        </p:nvPicPr>
        <p:blipFill>
          <a:blip r:embed="rId3">
            <a:alphaModFix/>
          </a:blip>
          <a:stretch>
            <a:fillRect/>
          </a:stretch>
        </p:blipFill>
        <p:spPr>
          <a:xfrm>
            <a:off x="771375" y="1365650"/>
            <a:ext cx="7170549" cy="23394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07"/>
          <p:cNvSpPr txBox="1"/>
          <p:nvPr>
            <p:ph type="title"/>
          </p:nvPr>
        </p:nvSpPr>
        <p:spPr>
          <a:xfrm>
            <a:off x="614325" y="699675"/>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CONCAT</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pic>
        <p:nvPicPr>
          <p:cNvPr id="680" name="Google Shape;680;p107"/>
          <p:cNvPicPr preferRelativeResize="0"/>
          <p:nvPr/>
        </p:nvPicPr>
        <p:blipFill>
          <a:blip r:embed="rId3">
            <a:alphaModFix/>
          </a:blip>
          <a:stretch>
            <a:fillRect/>
          </a:stretch>
        </p:blipFill>
        <p:spPr>
          <a:xfrm>
            <a:off x="727650" y="1447150"/>
            <a:ext cx="7169726" cy="2109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8"/>
          <p:cNvSpPr txBox="1"/>
          <p:nvPr>
            <p:ph type="title"/>
          </p:nvPr>
        </p:nvSpPr>
        <p:spPr>
          <a:xfrm>
            <a:off x="729450" y="69970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Group_Concat </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sp>
        <p:nvSpPr>
          <p:cNvPr id="686" name="Google Shape;686;p108"/>
          <p:cNvSpPr txBox="1"/>
          <p:nvPr>
            <p:ph idx="1" type="body"/>
          </p:nvPr>
        </p:nvSpPr>
        <p:spPr>
          <a:xfrm>
            <a:off x="781775" y="1441200"/>
            <a:ext cx="7688700" cy="1130700"/>
          </a:xfrm>
          <a:prstGeom prst="rect">
            <a:avLst/>
          </a:prstGeom>
        </p:spPr>
        <p:txBody>
          <a:bodyPr anchorCtr="0" anchor="t" bIns="91425" lIns="91425" spcFirstLastPara="1" rIns="91425" wrap="square" tIns="91425">
            <a:noAutofit/>
          </a:bodyPr>
          <a:lstStyle/>
          <a:p>
            <a:pPr indent="0" lvl="0" marL="0" rtl="0" algn="just">
              <a:lnSpc>
                <a:spcPct val="95000"/>
              </a:lnSpc>
              <a:spcBef>
                <a:spcPts val="1200"/>
              </a:spcBef>
              <a:spcAft>
                <a:spcPts val="0"/>
              </a:spcAft>
              <a:buSzPts val="1018"/>
              <a:buNone/>
            </a:pPr>
            <a:r>
              <a:rPr lang="en-GB" sz="1595">
                <a:solidFill>
                  <a:srgbClr val="000000"/>
                </a:solidFill>
              </a:rPr>
              <a:t>The GROUP_CONCAT() function in SQL is used to concatenate data from multiple rows into one field. This is an aggregate (GROUP BY) function that returns a String value if the group contains at least one non-NULL value. Otherwise, it returns NULL.</a:t>
            </a:r>
            <a:endParaRPr sz="1595">
              <a:solidFill>
                <a:srgbClr val="000000"/>
              </a:solidFill>
            </a:endParaRPr>
          </a:p>
          <a:p>
            <a:pPr indent="0" lvl="0" marL="0" rtl="0" algn="l">
              <a:lnSpc>
                <a:spcPct val="95000"/>
              </a:lnSpc>
              <a:spcBef>
                <a:spcPts val="1200"/>
              </a:spcBef>
              <a:spcAft>
                <a:spcPts val="1200"/>
              </a:spcAft>
              <a:buSzPts val="1018"/>
              <a:buNone/>
            </a:pPr>
            <a:r>
              <a:t/>
            </a:r>
            <a:endParaRPr sz="1779"/>
          </a:p>
        </p:txBody>
      </p:sp>
      <p:pic>
        <p:nvPicPr>
          <p:cNvPr id="687" name="Google Shape;687;p108"/>
          <p:cNvPicPr preferRelativeResize="0"/>
          <p:nvPr/>
        </p:nvPicPr>
        <p:blipFill rotWithShape="1">
          <a:blip r:embed="rId3">
            <a:alphaModFix/>
          </a:blip>
          <a:srcRect b="0" l="12472" r="0" t="0"/>
          <a:stretch/>
        </p:blipFill>
        <p:spPr>
          <a:xfrm>
            <a:off x="1255375" y="2724300"/>
            <a:ext cx="6459875" cy="16530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09"/>
          <p:cNvSpPr txBox="1"/>
          <p:nvPr>
            <p:ph type="title"/>
          </p:nvPr>
        </p:nvSpPr>
        <p:spPr>
          <a:xfrm>
            <a:off x="729450" y="7345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2400"/>
              </a:spcBef>
              <a:spcAft>
                <a:spcPts val="0"/>
              </a:spcAft>
              <a:buNone/>
            </a:pPr>
            <a:r>
              <a:rPr lang="en-GB" sz="2300">
                <a:solidFill>
                  <a:srgbClr val="000000"/>
                </a:solidFill>
                <a:latin typeface="Arial"/>
                <a:ea typeface="Arial"/>
                <a:cs typeface="Arial"/>
                <a:sym typeface="Arial"/>
              </a:rPr>
              <a:t>LENGTH</a:t>
            </a:r>
            <a:endParaRPr sz="2300">
              <a:solidFill>
                <a:srgbClr val="000000"/>
              </a:solidFill>
              <a:latin typeface="Arial"/>
              <a:ea typeface="Arial"/>
              <a:cs typeface="Arial"/>
              <a:sym typeface="Arial"/>
            </a:endParaRPr>
          </a:p>
          <a:p>
            <a:pPr indent="0" lvl="0" marL="0" rtl="0" algn="l">
              <a:spcBef>
                <a:spcPts val="600"/>
              </a:spcBef>
              <a:spcAft>
                <a:spcPts val="0"/>
              </a:spcAft>
              <a:buNone/>
            </a:pPr>
            <a:r>
              <a:t/>
            </a:r>
            <a:endParaRPr/>
          </a:p>
        </p:txBody>
      </p:sp>
      <p:pic>
        <p:nvPicPr>
          <p:cNvPr id="693" name="Google Shape;693;p109"/>
          <p:cNvPicPr preferRelativeResize="0"/>
          <p:nvPr/>
        </p:nvPicPr>
        <p:blipFill>
          <a:blip r:embed="rId3">
            <a:alphaModFix/>
          </a:blip>
          <a:stretch>
            <a:fillRect/>
          </a:stretch>
        </p:blipFill>
        <p:spPr>
          <a:xfrm>
            <a:off x="788800" y="1631375"/>
            <a:ext cx="7358551" cy="21521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0"/>
          <p:cNvSpPr txBox="1"/>
          <p:nvPr>
            <p:ph type="title"/>
          </p:nvPr>
        </p:nvSpPr>
        <p:spPr>
          <a:xfrm>
            <a:off x="729450" y="52532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Collective Assessment</a:t>
            </a:r>
            <a:endParaRPr/>
          </a:p>
        </p:txBody>
      </p:sp>
      <p:sp>
        <p:nvSpPr>
          <p:cNvPr id="699" name="Google Shape;699;p110"/>
          <p:cNvSpPr txBox="1"/>
          <p:nvPr>
            <p:ph idx="1" type="body"/>
          </p:nvPr>
        </p:nvSpPr>
        <p:spPr>
          <a:xfrm>
            <a:off x="781775" y="1398875"/>
            <a:ext cx="7787700" cy="2768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GB" sz="1600">
                <a:solidFill>
                  <a:srgbClr val="000000"/>
                </a:solidFill>
                <a:latin typeface="Arial"/>
                <a:ea typeface="Arial"/>
                <a:cs typeface="Arial"/>
                <a:sym typeface="Arial"/>
              </a:rPr>
              <a:t>Consider the following tables in the database:</a:t>
            </a:r>
            <a:endParaRPr sz="1600">
              <a:solidFill>
                <a:srgbClr val="000000"/>
              </a:solidFill>
              <a:latin typeface="Arial"/>
              <a:ea typeface="Arial"/>
              <a:cs typeface="Arial"/>
              <a:sym typeface="Arial"/>
            </a:endParaRPr>
          </a:p>
          <a:p>
            <a:pPr indent="-330200" lvl="0" marL="457200" rtl="0" algn="l">
              <a:spcBef>
                <a:spcPts val="120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Employees</a:t>
            </a:r>
            <a:r>
              <a:rPr lang="en-GB" sz="1600">
                <a:solidFill>
                  <a:srgbClr val="000000"/>
                </a:solidFill>
                <a:latin typeface="Arial"/>
                <a:ea typeface="Arial"/>
                <a:cs typeface="Arial"/>
                <a:sym typeface="Arial"/>
              </a:rPr>
              <a:t> (employee_id, name, age, department_id, salary)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Departments</a:t>
            </a:r>
            <a:r>
              <a:rPr lang="en-GB" sz="1600">
                <a:solidFill>
                  <a:srgbClr val="000000"/>
                </a:solidFill>
                <a:latin typeface="Arial"/>
                <a:ea typeface="Arial"/>
                <a:cs typeface="Arial"/>
                <a:sym typeface="Arial"/>
              </a:rPr>
              <a:t> (department_id, name)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Products</a:t>
            </a:r>
            <a:r>
              <a:rPr lang="en-GB" sz="1600">
                <a:solidFill>
                  <a:srgbClr val="000000"/>
                </a:solidFill>
                <a:latin typeface="Arial"/>
                <a:ea typeface="Arial"/>
                <a:cs typeface="Arial"/>
                <a:sym typeface="Arial"/>
              </a:rPr>
              <a:t> (product_id, name, category_id, price, quantity)</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Categories</a:t>
            </a:r>
            <a:r>
              <a:rPr lang="en-GB" sz="1600">
                <a:solidFill>
                  <a:srgbClr val="000000"/>
                </a:solidFill>
                <a:latin typeface="Arial"/>
                <a:ea typeface="Arial"/>
                <a:cs typeface="Arial"/>
                <a:sym typeface="Arial"/>
              </a:rPr>
              <a:t> (category_id, name)</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Orders</a:t>
            </a:r>
            <a:r>
              <a:rPr lang="en-GB" sz="1600">
                <a:solidFill>
                  <a:srgbClr val="000000"/>
                </a:solidFill>
                <a:latin typeface="Arial"/>
                <a:ea typeface="Arial"/>
                <a:cs typeface="Arial"/>
                <a:sym typeface="Arial"/>
              </a:rPr>
              <a:t> (order_id, customer_id, order_date, ship_date, total_amount,ship_to)</a:t>
            </a:r>
            <a:endParaRPr sz="1600">
              <a:solidFill>
                <a:srgbClr val="000000"/>
              </a:solidFill>
              <a:latin typeface="Arial"/>
              <a:ea typeface="Arial"/>
              <a:cs typeface="Arial"/>
              <a:sym typeface="Arial"/>
            </a:endParaRPr>
          </a:p>
          <a:p>
            <a:pPr indent="-330200" lvl="0" marL="457200" rtl="0" algn="l">
              <a:spcBef>
                <a:spcPts val="0"/>
              </a:spcBef>
              <a:spcAft>
                <a:spcPts val="0"/>
              </a:spcAft>
              <a:buClr>
                <a:srgbClr val="000000"/>
              </a:buClr>
              <a:buSzPts val="1600"/>
              <a:buFont typeface="Arial"/>
              <a:buAutoNum type="arabicPeriod"/>
            </a:pPr>
            <a:r>
              <a:rPr b="1" lang="en-GB" sz="1600">
                <a:solidFill>
                  <a:srgbClr val="000000"/>
                </a:solidFill>
                <a:latin typeface="Arial"/>
                <a:ea typeface="Arial"/>
                <a:cs typeface="Arial"/>
                <a:sym typeface="Arial"/>
              </a:rPr>
              <a:t>Customers</a:t>
            </a:r>
            <a:r>
              <a:rPr lang="en-GB" sz="1600">
                <a:solidFill>
                  <a:srgbClr val="000000"/>
                </a:solidFill>
                <a:latin typeface="Arial"/>
                <a:ea typeface="Arial"/>
                <a:cs typeface="Arial"/>
                <a:sym typeface="Arial"/>
              </a:rPr>
              <a:t> (customer_id, name, email, address)</a:t>
            </a:r>
            <a:endParaRPr sz="18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1"/>
          <p:cNvSpPr txBox="1"/>
          <p:nvPr>
            <p:ph idx="1" type="body"/>
          </p:nvPr>
        </p:nvSpPr>
        <p:spPr>
          <a:xfrm>
            <a:off x="511500" y="1180950"/>
            <a:ext cx="8005800" cy="2288700"/>
          </a:xfrm>
          <a:prstGeom prst="rect">
            <a:avLst/>
          </a:prstGeom>
        </p:spPr>
        <p:txBody>
          <a:bodyPr anchorCtr="0" anchor="t" bIns="91425" lIns="91425" spcFirstLastPara="1" rIns="91425" wrap="square" tIns="91425">
            <a:noAutofit/>
          </a:bodyPr>
          <a:lstStyle/>
          <a:p>
            <a:pPr indent="-294322" lvl="0" marL="457200" rtl="0" algn="l">
              <a:lnSpc>
                <a:spcPct val="105000"/>
              </a:lnSpc>
              <a:spcBef>
                <a:spcPts val="1200"/>
              </a:spcBef>
              <a:spcAft>
                <a:spcPts val="0"/>
              </a:spcAft>
              <a:buClr>
                <a:srgbClr val="000000"/>
              </a:buClr>
              <a:buSzPts val="1035"/>
              <a:buFont typeface="Arial"/>
              <a:buAutoNum type="arabicPeriod"/>
            </a:pPr>
            <a:r>
              <a:rPr lang="en-GB" sz="1205"/>
              <a:t>Retrieve all employees from the 'Sales' department.</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Find all products with a price greater than $100 and a quantity less than 50.</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Calculate the average salary of all employees.</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Convert all product names to uppercase.</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Calculate the total sales amount for each customer and display only those with a total amount greater than $1000.</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Select all orders placed in 2023 and shipped to either 'New York' or 'Los Angeles'.</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Retrieve all employees whose salary is greater than 50000 and hire date is after January 1st, 2020.</a:t>
            </a:r>
            <a:endParaRPr sz="1205"/>
          </a:p>
          <a:p>
            <a:pPr indent="-294322" lvl="0" marL="457200" rtl="0" algn="l">
              <a:lnSpc>
                <a:spcPct val="105000"/>
              </a:lnSpc>
              <a:spcBef>
                <a:spcPts val="0"/>
              </a:spcBef>
              <a:spcAft>
                <a:spcPts val="0"/>
              </a:spcAft>
              <a:buClr>
                <a:srgbClr val="000000"/>
              </a:buClr>
              <a:buSzPts val="1035"/>
              <a:buFont typeface="Arial"/>
              <a:buAutoNum type="arabicPeriod"/>
            </a:pPr>
            <a:r>
              <a:rPr lang="en-GB" sz="1205"/>
              <a:t>Find the maximum salary among all employees.</a:t>
            </a:r>
            <a:endParaRPr sz="1205"/>
          </a:p>
        </p:txBody>
      </p:sp>
      <p:sp>
        <p:nvSpPr>
          <p:cNvPr id="705" name="Google Shape;705;p111"/>
          <p:cNvSpPr txBox="1"/>
          <p:nvPr>
            <p:ph type="title"/>
          </p:nvPr>
        </p:nvSpPr>
        <p:spPr>
          <a:xfrm>
            <a:off x="624850" y="6457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Questions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2"/>
          <p:cNvSpPr txBox="1"/>
          <p:nvPr>
            <p:ph idx="1" type="body"/>
          </p:nvPr>
        </p:nvSpPr>
        <p:spPr>
          <a:xfrm>
            <a:off x="842775" y="1198375"/>
            <a:ext cx="8023200" cy="1800600"/>
          </a:xfrm>
          <a:prstGeom prst="rect">
            <a:avLst/>
          </a:prstGeom>
        </p:spPr>
        <p:txBody>
          <a:bodyPr anchorCtr="0" anchor="t" bIns="91425" lIns="91425" spcFirstLastPara="1" rIns="91425" wrap="square" tIns="91425">
            <a:noAutofit/>
          </a:bodyPr>
          <a:lstStyle/>
          <a:p>
            <a:pPr indent="-298767" lvl="0" marL="457200" rtl="0" algn="l">
              <a:lnSpc>
                <a:spcPct val="95000"/>
              </a:lnSpc>
              <a:spcBef>
                <a:spcPts val="0"/>
              </a:spcBef>
              <a:spcAft>
                <a:spcPts val="0"/>
              </a:spcAft>
              <a:buSzPts val="1105"/>
              <a:buAutoNum type="arabicPeriod"/>
            </a:pPr>
            <a:r>
              <a:rPr lang="en-GB" sz="1105"/>
              <a:t>SELECT * FROM Employees WHERE department_id = (SELECT department_id FROM Departments WHERE name = 'Sales');</a:t>
            </a:r>
            <a:endParaRPr sz="1105"/>
          </a:p>
          <a:p>
            <a:pPr indent="-298767" lvl="0" marL="457200" rtl="0" algn="l">
              <a:lnSpc>
                <a:spcPct val="95000"/>
              </a:lnSpc>
              <a:spcBef>
                <a:spcPts val="0"/>
              </a:spcBef>
              <a:spcAft>
                <a:spcPts val="0"/>
              </a:spcAft>
              <a:buSzPts val="1105"/>
              <a:buAutoNum type="arabicPeriod"/>
            </a:pPr>
            <a:r>
              <a:rPr lang="en-GB" sz="1105"/>
              <a:t>SELECT * FROM Products WHERE price &gt; 100 AND quantity &lt; 50;</a:t>
            </a:r>
            <a:endParaRPr sz="1105"/>
          </a:p>
          <a:p>
            <a:pPr indent="-298767" lvl="0" marL="457200" rtl="0" algn="l">
              <a:lnSpc>
                <a:spcPct val="95000"/>
              </a:lnSpc>
              <a:spcBef>
                <a:spcPts val="0"/>
              </a:spcBef>
              <a:spcAft>
                <a:spcPts val="0"/>
              </a:spcAft>
              <a:buSzPts val="1105"/>
              <a:buAutoNum type="arabicPeriod"/>
            </a:pPr>
            <a:r>
              <a:rPr lang="en-GB" sz="1105"/>
              <a:t>SELECT AVG(salary) AS average_salary FROM Employees;</a:t>
            </a:r>
            <a:endParaRPr sz="1105"/>
          </a:p>
          <a:p>
            <a:pPr indent="-298767" lvl="0" marL="457200" rtl="0" algn="l">
              <a:lnSpc>
                <a:spcPct val="95000"/>
              </a:lnSpc>
              <a:spcBef>
                <a:spcPts val="0"/>
              </a:spcBef>
              <a:spcAft>
                <a:spcPts val="0"/>
              </a:spcAft>
              <a:buSzPts val="1105"/>
              <a:buAutoNum type="arabicPeriod"/>
            </a:pPr>
            <a:r>
              <a:rPr lang="en-GB" sz="1105"/>
              <a:t>SELECT UPPER(name) AS uppercase_name FROM Products;</a:t>
            </a:r>
            <a:endParaRPr sz="1105"/>
          </a:p>
          <a:p>
            <a:pPr indent="-298767" lvl="0" marL="457200" rtl="0" algn="l">
              <a:lnSpc>
                <a:spcPct val="95000"/>
              </a:lnSpc>
              <a:spcBef>
                <a:spcPts val="0"/>
              </a:spcBef>
              <a:spcAft>
                <a:spcPts val="0"/>
              </a:spcAft>
              <a:buSzPts val="1105"/>
              <a:buAutoNum type="arabicPeriod"/>
            </a:pPr>
            <a:r>
              <a:rPr lang="en-GB" sz="1105"/>
              <a:t>SELECT customer_id, SUM(total_amount) AS total_sales_amount FROM Orders GROUP BY customer_id HAVING SUM(total_amount) &gt; 1000;</a:t>
            </a:r>
            <a:endParaRPr sz="1105"/>
          </a:p>
          <a:p>
            <a:pPr indent="-298767" lvl="0" marL="457200" rtl="0" algn="l">
              <a:lnSpc>
                <a:spcPct val="95000"/>
              </a:lnSpc>
              <a:spcBef>
                <a:spcPts val="0"/>
              </a:spcBef>
              <a:spcAft>
                <a:spcPts val="0"/>
              </a:spcAft>
              <a:buSzPts val="1105"/>
              <a:buAutoNum type="arabicPeriod"/>
            </a:pPr>
            <a:r>
              <a:rPr lang="en-GB" sz="1105"/>
              <a:t>SELECT * FROM Orders WHERE YEAR(order_date) = 2023 AND ship_to IN ('New York', 'Los Angeles');</a:t>
            </a:r>
            <a:endParaRPr sz="1105"/>
          </a:p>
          <a:p>
            <a:pPr indent="-298767" lvl="0" marL="457200" rtl="0" algn="l">
              <a:lnSpc>
                <a:spcPct val="95000"/>
              </a:lnSpc>
              <a:spcBef>
                <a:spcPts val="0"/>
              </a:spcBef>
              <a:spcAft>
                <a:spcPts val="0"/>
              </a:spcAft>
              <a:buSzPts val="1105"/>
              <a:buAutoNum type="arabicPeriod"/>
            </a:pPr>
            <a:r>
              <a:rPr lang="en-GB" sz="1105"/>
              <a:t>SELECT * FROM Employees WHERE salary &gt; 50000 AND hire_date &gt; '2020-01-01';</a:t>
            </a:r>
            <a:endParaRPr sz="1105"/>
          </a:p>
          <a:p>
            <a:pPr indent="-298767" lvl="0" marL="457200" rtl="0" algn="l">
              <a:lnSpc>
                <a:spcPct val="95000"/>
              </a:lnSpc>
              <a:spcBef>
                <a:spcPts val="0"/>
              </a:spcBef>
              <a:spcAft>
                <a:spcPts val="0"/>
              </a:spcAft>
              <a:buSzPts val="1105"/>
              <a:buAutoNum type="arabicPeriod"/>
            </a:pPr>
            <a:r>
              <a:rPr lang="en-GB" sz="1105"/>
              <a:t>SELECT MAX(salary) AS max_salary FROM Employees;</a:t>
            </a:r>
            <a:endParaRPr sz="1105"/>
          </a:p>
          <a:p>
            <a:pPr indent="0" lvl="0" marL="0" rtl="0" algn="l">
              <a:lnSpc>
                <a:spcPct val="95000"/>
              </a:lnSpc>
              <a:spcBef>
                <a:spcPts val="1200"/>
              </a:spcBef>
              <a:spcAft>
                <a:spcPts val="0"/>
              </a:spcAft>
              <a:buSzPts val="605"/>
              <a:buNone/>
            </a:pPr>
            <a:r>
              <a:t/>
            </a:r>
            <a:endParaRPr sz="1105"/>
          </a:p>
          <a:p>
            <a:pPr indent="0" lvl="0" marL="0" rtl="0" algn="l">
              <a:lnSpc>
                <a:spcPct val="95000"/>
              </a:lnSpc>
              <a:spcBef>
                <a:spcPts val="1200"/>
              </a:spcBef>
              <a:spcAft>
                <a:spcPts val="1200"/>
              </a:spcAft>
              <a:buSzPts val="605"/>
              <a:buNone/>
            </a:pPr>
            <a:r>
              <a:t/>
            </a:r>
            <a:endParaRPr sz="110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